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8"/>
  </p:notesMasterIdLst>
  <p:sldIdLst>
    <p:sldId id="256" r:id="rId2"/>
    <p:sldId id="259" r:id="rId3"/>
    <p:sldId id="272" r:id="rId4"/>
    <p:sldId id="310" r:id="rId5"/>
    <p:sldId id="296" r:id="rId6"/>
    <p:sldId id="297" r:id="rId7"/>
    <p:sldId id="284" r:id="rId8"/>
    <p:sldId id="289" r:id="rId9"/>
    <p:sldId id="299" r:id="rId10"/>
    <p:sldId id="298" r:id="rId11"/>
    <p:sldId id="267" r:id="rId12"/>
    <p:sldId id="300" r:id="rId13"/>
    <p:sldId id="301" r:id="rId14"/>
    <p:sldId id="302" r:id="rId15"/>
    <p:sldId id="303" r:id="rId16"/>
    <p:sldId id="307" r:id="rId17"/>
    <p:sldId id="304" r:id="rId18"/>
    <p:sldId id="312" r:id="rId19"/>
    <p:sldId id="313" r:id="rId20"/>
    <p:sldId id="305" r:id="rId21"/>
    <p:sldId id="283" r:id="rId22"/>
    <p:sldId id="275" r:id="rId23"/>
    <p:sldId id="306" r:id="rId24"/>
    <p:sldId id="309" r:id="rId25"/>
    <p:sldId id="277" r:id="rId26"/>
    <p:sldId id="262" r:id="rId27"/>
  </p:sldIdLst>
  <p:sldSz cx="9144000" cy="5143500" type="screen16x9"/>
  <p:notesSz cx="6858000" cy="9144000"/>
  <p:embeddedFontLst>
    <p:embeddedFont>
      <p:font typeface="Calibri" panose="020F0502020204030204" pitchFamily="34" charset="0"/>
      <p:regular r:id="rId29"/>
      <p:bold r:id="rId30"/>
      <p:italic r:id="rId31"/>
      <p:boldItalic r:id="rId32"/>
    </p:embeddedFont>
    <p:embeddedFont>
      <p:font typeface="Roboto Slab" panose="020B0604020202020204" charset="0"/>
      <p:regular r:id="rId33"/>
      <p:bold r:id="rId34"/>
    </p:embeddedFont>
    <p:embeddedFont>
      <p:font typeface="Source Sans Pro" panose="020B0503030403020204"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F9FF"/>
    <a:srgbClr val="37FB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1FB10D-A61A-4DE4-8506-F670E7A89527}">
  <a:tblStyle styleId="{701FB10D-A61A-4DE4-8506-F670E7A8952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398DAF6-0271-4389-B3DC-BA433CC306D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47" autoAdjust="0"/>
    <p:restoredTop sz="94660"/>
  </p:normalViewPr>
  <p:slideViewPr>
    <p:cSldViewPr snapToGrid="0">
      <p:cViewPr varScale="1">
        <p:scale>
          <a:sx n="85" d="100"/>
          <a:sy n="85" d="100"/>
        </p:scale>
        <p:origin x="88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66898480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4616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87127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4034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7855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89745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24295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5944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3618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20677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79025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1420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77161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32946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abf1dbd179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abf1dbd17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03791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57512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5040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94134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11633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5651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10628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3122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307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72216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abf1dbd179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abf1dbd179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1700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abf1dbd179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abf1dbd179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8141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52098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700185" y="1991850"/>
            <a:ext cx="5807400" cy="11598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5800" b="1"/>
            </a:lvl1pPr>
            <a:lvl2pPr lvl="1">
              <a:spcBef>
                <a:spcPts val="0"/>
              </a:spcBef>
              <a:spcAft>
                <a:spcPts val="0"/>
              </a:spcAft>
              <a:buSzPts val="5800"/>
              <a:buNone/>
              <a:defRPr sz="5800" b="1"/>
            </a:lvl2pPr>
            <a:lvl3pPr lvl="2">
              <a:spcBef>
                <a:spcPts val="0"/>
              </a:spcBef>
              <a:spcAft>
                <a:spcPts val="0"/>
              </a:spcAft>
              <a:buSzPts val="5800"/>
              <a:buNone/>
              <a:defRPr sz="5800" b="1"/>
            </a:lvl3pPr>
            <a:lvl4pPr lvl="3">
              <a:spcBef>
                <a:spcPts val="0"/>
              </a:spcBef>
              <a:spcAft>
                <a:spcPts val="0"/>
              </a:spcAft>
              <a:buSzPts val="5800"/>
              <a:buNone/>
              <a:defRPr sz="5800" b="1"/>
            </a:lvl4pPr>
            <a:lvl5pPr lvl="4">
              <a:spcBef>
                <a:spcPts val="0"/>
              </a:spcBef>
              <a:spcAft>
                <a:spcPts val="0"/>
              </a:spcAft>
              <a:buSzPts val="5800"/>
              <a:buNone/>
              <a:defRPr sz="5800" b="1"/>
            </a:lvl5pPr>
            <a:lvl6pPr lvl="5">
              <a:spcBef>
                <a:spcPts val="0"/>
              </a:spcBef>
              <a:spcAft>
                <a:spcPts val="0"/>
              </a:spcAft>
              <a:buSzPts val="5800"/>
              <a:buNone/>
              <a:defRPr sz="5800" b="1"/>
            </a:lvl6pPr>
            <a:lvl7pPr lvl="6">
              <a:spcBef>
                <a:spcPts val="0"/>
              </a:spcBef>
              <a:spcAft>
                <a:spcPts val="0"/>
              </a:spcAft>
              <a:buSzPts val="5800"/>
              <a:buNone/>
              <a:defRPr sz="5800" b="1"/>
            </a:lvl7pPr>
            <a:lvl8pPr lvl="7">
              <a:spcBef>
                <a:spcPts val="0"/>
              </a:spcBef>
              <a:spcAft>
                <a:spcPts val="0"/>
              </a:spcAft>
              <a:buSzPts val="5800"/>
              <a:buNone/>
              <a:defRPr sz="5800" b="1"/>
            </a:lvl8pPr>
            <a:lvl9pPr lvl="8">
              <a:spcBef>
                <a:spcPts val="0"/>
              </a:spcBef>
              <a:spcAft>
                <a:spcPts val="0"/>
              </a:spcAft>
              <a:buSzPts val="5800"/>
              <a:buNone/>
              <a:defRPr sz="5800" b="1"/>
            </a:lvl9pPr>
          </a:lstStyle>
          <a:p>
            <a:endParaRPr/>
          </a:p>
        </p:txBody>
      </p:sp>
      <p:sp>
        <p:nvSpPr>
          <p:cNvPr id="11" name="Google Shape;11;p2"/>
          <p:cNvSpPr/>
          <p:nvPr/>
        </p:nvSpPr>
        <p:spPr>
          <a:xfrm>
            <a:off x="7337531" y="463007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0243" y="4182401"/>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893253" y="3333348"/>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71302" y="4923775"/>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386266" y="50813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79460" y="2703980"/>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1540" y="643097"/>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07235" y="1080863"/>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14019" y="3625322"/>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882858" y="4186761"/>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58313" y="1596559"/>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396483" y="226428"/>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17492" y="2000594"/>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25273" y="387880"/>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014029" y="4567546"/>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3"/>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400"/>
              <a:buNone/>
              <a:defRPr sz="4400" b="1"/>
            </a:lvl1pPr>
            <a:lvl2pPr lvl="1" rtl="0">
              <a:spcBef>
                <a:spcPts val="0"/>
              </a:spcBef>
              <a:spcAft>
                <a:spcPts val="0"/>
              </a:spcAft>
              <a:buSzPts val="4400"/>
              <a:buNone/>
              <a:defRPr sz="4400" b="1"/>
            </a:lvl2pPr>
            <a:lvl3pPr lvl="2" rtl="0">
              <a:spcBef>
                <a:spcPts val="0"/>
              </a:spcBef>
              <a:spcAft>
                <a:spcPts val="0"/>
              </a:spcAft>
              <a:buSzPts val="4400"/>
              <a:buNone/>
              <a:defRPr sz="4400" b="1"/>
            </a:lvl3pPr>
            <a:lvl4pPr lvl="3" rtl="0">
              <a:spcBef>
                <a:spcPts val="0"/>
              </a:spcBef>
              <a:spcAft>
                <a:spcPts val="0"/>
              </a:spcAft>
              <a:buSzPts val="4400"/>
              <a:buNone/>
              <a:defRPr sz="4400" b="1"/>
            </a:lvl4pPr>
            <a:lvl5pPr lvl="4" rtl="0">
              <a:spcBef>
                <a:spcPts val="0"/>
              </a:spcBef>
              <a:spcAft>
                <a:spcPts val="0"/>
              </a:spcAft>
              <a:buSzPts val="4400"/>
              <a:buNone/>
              <a:defRPr sz="4400" b="1"/>
            </a:lvl5pPr>
            <a:lvl6pPr lvl="5" rtl="0">
              <a:spcBef>
                <a:spcPts val="0"/>
              </a:spcBef>
              <a:spcAft>
                <a:spcPts val="0"/>
              </a:spcAft>
              <a:buSzPts val="4400"/>
              <a:buNone/>
              <a:defRPr sz="4400" b="1"/>
            </a:lvl6pPr>
            <a:lvl7pPr lvl="6" rtl="0">
              <a:spcBef>
                <a:spcPts val="0"/>
              </a:spcBef>
              <a:spcAft>
                <a:spcPts val="0"/>
              </a:spcAft>
              <a:buSzPts val="4400"/>
              <a:buNone/>
              <a:defRPr sz="4400" b="1"/>
            </a:lvl7pPr>
            <a:lvl8pPr lvl="7" rtl="0">
              <a:spcBef>
                <a:spcPts val="0"/>
              </a:spcBef>
              <a:spcAft>
                <a:spcPts val="0"/>
              </a:spcAft>
              <a:buSzPts val="4400"/>
              <a:buNone/>
              <a:defRPr sz="4400" b="1"/>
            </a:lvl8pPr>
            <a:lvl9pPr lvl="8" rtl="0">
              <a:spcBef>
                <a:spcPts val="0"/>
              </a:spcBef>
              <a:spcAft>
                <a:spcPts val="0"/>
              </a:spcAft>
              <a:buSzPts val="4400"/>
              <a:buNone/>
              <a:defRPr sz="4400" b="1"/>
            </a:lvl9pPr>
          </a:lstStyle>
          <a:p>
            <a:endParaRPr/>
          </a:p>
        </p:txBody>
      </p:sp>
      <p:sp>
        <p:nvSpPr>
          <p:cNvPr id="28" name="Google Shape;28;p3"/>
          <p:cNvSpPr txBox="1">
            <a:spLocks noGrp="1"/>
          </p:cNvSpPr>
          <p:nvPr>
            <p:ph type="subTitle" idx="1"/>
          </p:nvPr>
        </p:nvSpPr>
        <p:spPr>
          <a:xfrm>
            <a:off x="1546025" y="3011511"/>
            <a:ext cx="58326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2" name="Google Shape;42;p5"/>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sz="2400"/>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43" name="Google Shape;43;p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51" name="Google Shape;51;p7"/>
          <p:cNvSpPr txBox="1">
            <a:spLocks noGrp="1"/>
          </p:cNvSpPr>
          <p:nvPr>
            <p:ph type="body" idx="1"/>
          </p:nvPr>
        </p:nvSpPr>
        <p:spPr>
          <a:xfrm>
            <a:off x="786150"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2" name="Google Shape;52;p7"/>
          <p:cNvSpPr txBox="1">
            <a:spLocks noGrp="1"/>
          </p:cNvSpPr>
          <p:nvPr>
            <p:ph type="body" idx="2"/>
          </p:nvPr>
        </p:nvSpPr>
        <p:spPr>
          <a:xfrm>
            <a:off x="3329992"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3" name="Google Shape;53;p7"/>
          <p:cNvSpPr txBox="1">
            <a:spLocks noGrp="1"/>
          </p:cNvSpPr>
          <p:nvPr>
            <p:ph type="body" idx="3"/>
          </p:nvPr>
        </p:nvSpPr>
        <p:spPr>
          <a:xfrm>
            <a:off x="5873834"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4" name="Google Shape;54;p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7" name="Google Shape;57;p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complete pattern">
  <p:cSld name="BLANK_1">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1"/>
          <p:cNvSpPr/>
          <p:nvPr/>
        </p:nvSpPr>
        <p:spPr>
          <a:xfrm>
            <a:off x="-26550" y="-14850"/>
            <a:ext cx="9197100" cy="5173200"/>
          </a:xfrm>
          <a:prstGeom prst="rect">
            <a:avLst/>
          </a:prstGeom>
          <a:solidFill>
            <a:srgbClr val="CFD8DC">
              <a:alpha val="4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9">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b="1">
                <a:solidFill>
                  <a:schemeClr val="accent1"/>
                </a:solidFill>
                <a:latin typeface="Source Sans Pro"/>
                <a:ea typeface="Source Sans Pro"/>
                <a:cs typeface="Source Sans Pro"/>
                <a:sym typeface="Source Sans Pro"/>
              </a:defRPr>
            </a:lvl1pPr>
            <a:lvl2pPr lvl="1" algn="r">
              <a:buNone/>
              <a:defRPr sz="1300" b="1">
                <a:solidFill>
                  <a:schemeClr val="accent1"/>
                </a:solidFill>
                <a:latin typeface="Source Sans Pro"/>
                <a:ea typeface="Source Sans Pro"/>
                <a:cs typeface="Source Sans Pro"/>
                <a:sym typeface="Source Sans Pro"/>
              </a:defRPr>
            </a:lvl2pPr>
            <a:lvl3pPr lvl="2" algn="r">
              <a:buNone/>
              <a:defRPr sz="1300" b="1">
                <a:solidFill>
                  <a:schemeClr val="accent1"/>
                </a:solidFill>
                <a:latin typeface="Source Sans Pro"/>
                <a:ea typeface="Source Sans Pro"/>
                <a:cs typeface="Source Sans Pro"/>
                <a:sym typeface="Source Sans Pro"/>
              </a:defRPr>
            </a:lvl3pPr>
            <a:lvl4pPr lvl="3" algn="r">
              <a:buNone/>
              <a:defRPr sz="1300" b="1">
                <a:solidFill>
                  <a:schemeClr val="accent1"/>
                </a:solidFill>
                <a:latin typeface="Source Sans Pro"/>
                <a:ea typeface="Source Sans Pro"/>
                <a:cs typeface="Source Sans Pro"/>
                <a:sym typeface="Source Sans Pro"/>
              </a:defRPr>
            </a:lvl4pPr>
            <a:lvl5pPr lvl="4" algn="r">
              <a:buNone/>
              <a:defRPr sz="1300" b="1">
                <a:solidFill>
                  <a:schemeClr val="accent1"/>
                </a:solidFill>
                <a:latin typeface="Source Sans Pro"/>
                <a:ea typeface="Source Sans Pro"/>
                <a:cs typeface="Source Sans Pro"/>
                <a:sym typeface="Source Sans Pro"/>
              </a:defRPr>
            </a:lvl5pPr>
            <a:lvl6pPr lvl="5" algn="r">
              <a:buNone/>
              <a:defRPr sz="1300" b="1">
                <a:solidFill>
                  <a:schemeClr val="accent1"/>
                </a:solidFill>
                <a:latin typeface="Source Sans Pro"/>
                <a:ea typeface="Source Sans Pro"/>
                <a:cs typeface="Source Sans Pro"/>
                <a:sym typeface="Source Sans Pro"/>
              </a:defRPr>
            </a:lvl6pPr>
            <a:lvl7pPr lvl="6" algn="r">
              <a:buNone/>
              <a:defRPr sz="1300" b="1">
                <a:solidFill>
                  <a:schemeClr val="accent1"/>
                </a:solidFill>
                <a:latin typeface="Source Sans Pro"/>
                <a:ea typeface="Source Sans Pro"/>
                <a:cs typeface="Source Sans Pro"/>
                <a:sym typeface="Source Sans Pro"/>
              </a:defRPr>
            </a:lvl7pPr>
            <a:lvl8pPr lvl="7" algn="r">
              <a:buNone/>
              <a:defRPr sz="1300" b="1">
                <a:solidFill>
                  <a:schemeClr val="accent1"/>
                </a:solidFill>
                <a:latin typeface="Source Sans Pro"/>
                <a:ea typeface="Source Sans Pro"/>
                <a:cs typeface="Source Sans Pro"/>
                <a:sym typeface="Source Sans Pro"/>
              </a:defRPr>
            </a:lvl8pPr>
            <a:lvl9pPr lvl="8" algn="r">
              <a:buNone/>
              <a:defRPr sz="1300" b="1">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6" r:id="rId6"/>
    <p:sldLayoutId id="2147483657"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2"/>
          <p:cNvSpPr txBox="1">
            <a:spLocks noGrp="1"/>
          </p:cNvSpPr>
          <p:nvPr>
            <p:ph type="ctrTitle"/>
          </p:nvPr>
        </p:nvSpPr>
        <p:spPr>
          <a:xfrm>
            <a:off x="1340589" y="984982"/>
            <a:ext cx="7392444"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Behavioral Monitoring Using Vocal Sentiment Analysis</a:t>
            </a:r>
            <a:endParaRPr sz="3200" dirty="0"/>
          </a:p>
        </p:txBody>
      </p:sp>
      <p:sp>
        <p:nvSpPr>
          <p:cNvPr id="3" name="Google Shape;76;p13"/>
          <p:cNvSpPr txBox="1"/>
          <p:nvPr/>
        </p:nvSpPr>
        <p:spPr>
          <a:xfrm>
            <a:off x="2655680" y="2356636"/>
            <a:ext cx="4454036" cy="1598915"/>
          </a:xfrm>
          <a:prstGeom prst="rect">
            <a:avLst/>
          </a:prstGeom>
          <a:noFill/>
          <a:ln>
            <a:noFill/>
          </a:ln>
        </p:spPr>
        <p:txBody>
          <a:bodyPr spcFirstLastPara="1" wrap="square" lIns="91425" tIns="91425" rIns="91425" bIns="91425" anchor="t" anchorCtr="0">
            <a:noAutofit/>
          </a:bodyPr>
          <a:lstStyle/>
          <a:p>
            <a:pPr marL="139700" lvl="1">
              <a:lnSpc>
                <a:spcPct val="115000"/>
              </a:lnSpc>
              <a:buSzPts val="1400"/>
            </a:pPr>
            <a:r>
              <a:rPr lang="en-US" dirty="0">
                <a:solidFill>
                  <a:schemeClr val="accent1"/>
                </a:solidFill>
                <a:latin typeface="Roboto Slab"/>
                <a:ea typeface="Roboto Slab"/>
                <a:cs typeface="Roboto Slab"/>
                <a:sym typeface="Roboto Slab"/>
              </a:rPr>
              <a:t>Group Members	Roll Number	CGPA</a:t>
            </a:r>
          </a:p>
          <a:p>
            <a:pPr marL="76200" lvl="0" algn="just">
              <a:spcBef>
                <a:spcPts val="600"/>
              </a:spcBef>
              <a:buClr>
                <a:schemeClr val="bg1">
                  <a:lumMod val="65000"/>
                </a:schemeClr>
              </a:buClr>
              <a:buSzPct val="100000"/>
            </a:pPr>
            <a:r>
              <a:rPr lang="en-US" dirty="0">
                <a:solidFill>
                  <a:schemeClr val="dk1"/>
                </a:solidFill>
                <a:latin typeface="Source Sans Pro"/>
                <a:ea typeface="Source Sans Pro"/>
                <a:cs typeface="Source Sans Pro"/>
                <a:sym typeface="Source Sans Pro"/>
              </a:rPr>
              <a:t>Shehroz Waseem	CS-18121		3.34</a:t>
            </a:r>
          </a:p>
          <a:p>
            <a:pPr marL="76200" lvl="0" algn="just">
              <a:spcBef>
                <a:spcPts val="600"/>
              </a:spcBef>
              <a:buClr>
                <a:schemeClr val="bg1">
                  <a:lumMod val="65000"/>
                </a:schemeClr>
              </a:buClr>
              <a:buSzPct val="100000"/>
            </a:pPr>
            <a:r>
              <a:rPr lang="en-US" dirty="0">
                <a:solidFill>
                  <a:schemeClr val="dk1"/>
                </a:solidFill>
                <a:latin typeface="Source Sans Pro"/>
                <a:ea typeface="Source Sans Pro"/>
                <a:cs typeface="Source Sans Pro"/>
                <a:sym typeface="Source Sans Pro"/>
              </a:rPr>
              <a:t>Sukaina Asad	CS-18128		3.56</a:t>
            </a:r>
          </a:p>
          <a:p>
            <a:pPr marL="76200" lvl="0" algn="just">
              <a:spcBef>
                <a:spcPts val="600"/>
              </a:spcBef>
              <a:buClr>
                <a:schemeClr val="bg1">
                  <a:lumMod val="65000"/>
                </a:schemeClr>
              </a:buClr>
              <a:buSzPct val="100000"/>
            </a:pPr>
            <a:r>
              <a:rPr lang="en-US" dirty="0">
                <a:solidFill>
                  <a:schemeClr val="dk1"/>
                </a:solidFill>
                <a:latin typeface="Source Sans Pro"/>
                <a:ea typeface="Source Sans Pro"/>
                <a:cs typeface="Source Sans Pro"/>
                <a:sym typeface="Source Sans Pro"/>
              </a:rPr>
              <a:t>Abaad Murtaza	CS-18131		3.62</a:t>
            </a:r>
          </a:p>
          <a:p>
            <a:pPr marL="76200" lvl="0" algn="just">
              <a:spcBef>
                <a:spcPts val="600"/>
              </a:spcBef>
              <a:buClr>
                <a:schemeClr val="bg1">
                  <a:lumMod val="65000"/>
                </a:schemeClr>
              </a:buClr>
              <a:buSzPct val="100000"/>
            </a:pPr>
            <a:r>
              <a:rPr lang="en-US" dirty="0">
                <a:solidFill>
                  <a:schemeClr val="dk1"/>
                </a:solidFill>
                <a:latin typeface="Source Sans Pro"/>
                <a:ea typeface="Source Sans Pro"/>
                <a:cs typeface="Source Sans Pro"/>
                <a:sym typeface="Source Sans Pro"/>
              </a:rPr>
              <a:t>Aiman Nisar	CS-18140		3.12</a:t>
            </a:r>
          </a:p>
          <a:p>
            <a:pPr marL="0" lvl="0" indent="0" algn="l" rtl="0">
              <a:spcBef>
                <a:spcPts val="600"/>
              </a:spcBef>
              <a:spcAft>
                <a:spcPts val="0"/>
              </a:spcAft>
              <a:buClr>
                <a:schemeClr val="dk1"/>
              </a:buClr>
              <a:buSzPts val="1100"/>
              <a:buFont typeface="Arial"/>
              <a:buNone/>
            </a:pPr>
            <a:r>
              <a:rPr lang="en-US" dirty="0">
                <a:solidFill>
                  <a:srgbClr val="263238"/>
                </a:solidFill>
                <a:latin typeface="Source Sans Pro"/>
                <a:ea typeface="Source Sans Pro"/>
                <a:cs typeface="Source Sans Pro"/>
                <a:sym typeface="Source Sans Pro"/>
              </a:rPr>
              <a:t>		</a:t>
            </a:r>
            <a:endParaRPr dirty="0">
              <a:solidFill>
                <a:srgbClr val="263238"/>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endParaRPr dirty="0">
              <a:solidFill>
                <a:srgbClr val="263238"/>
              </a:solidFill>
              <a:latin typeface="Source Sans Pro"/>
              <a:ea typeface="Source Sans Pro"/>
              <a:cs typeface="Source Sans Pro"/>
              <a:sym typeface="Source Sans Pro"/>
            </a:endParaRPr>
          </a:p>
          <a:p>
            <a:pPr marL="0" lvl="0" indent="0" algn="l" rtl="0">
              <a:spcBef>
                <a:spcPts val="600"/>
              </a:spcBef>
              <a:spcAft>
                <a:spcPts val="0"/>
              </a:spcAft>
              <a:buNone/>
            </a:pPr>
            <a:endParaRPr dirty="0">
              <a:solidFill>
                <a:srgbClr val="263238"/>
              </a:solidFill>
              <a:latin typeface="Source Sans Pro"/>
              <a:ea typeface="Source Sans Pro"/>
              <a:cs typeface="Source Sans Pro"/>
              <a:sym typeface="Source Sans Pro"/>
            </a:endParaRPr>
          </a:p>
        </p:txBody>
      </p:sp>
      <p:sp>
        <p:nvSpPr>
          <p:cNvPr id="2" name="TextBox 1"/>
          <p:cNvSpPr txBox="1"/>
          <p:nvPr/>
        </p:nvSpPr>
        <p:spPr>
          <a:xfrm>
            <a:off x="6924782" y="216874"/>
            <a:ext cx="1980438" cy="408623"/>
          </a:xfrm>
          <a:prstGeom prst="roundRect">
            <a:avLst/>
          </a:prstGeom>
          <a:solidFill>
            <a:schemeClr val="accent1">
              <a:lumMod val="20000"/>
              <a:lumOff val="80000"/>
            </a:schemeClr>
          </a:solidFill>
          <a:ln>
            <a:solidFill>
              <a:schemeClr val="accent1">
                <a:lumMod val="75000"/>
              </a:schemeClr>
            </a:solidFill>
          </a:ln>
        </p:spPr>
        <p:txBody>
          <a:bodyPr wrap="square" rtlCol="0">
            <a:spAutoFit/>
          </a:bodyPr>
          <a:lstStyle/>
          <a:p>
            <a:pPr algn="ctr"/>
            <a:r>
              <a:rPr lang="en-US" sz="1800" b="1" dirty="0">
                <a:solidFill>
                  <a:schemeClr val="accent1"/>
                </a:solidFill>
                <a:latin typeface="Roboto Slab"/>
                <a:ea typeface="Roboto Slab"/>
                <a:cs typeface="Roboto Slab"/>
              </a:rPr>
              <a:t>Project ID : 003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Flow Chart</a:t>
            </a:r>
            <a:endParaRPr dirty="0"/>
          </a:p>
        </p:txBody>
      </p:sp>
      <p:sp>
        <p:nvSpPr>
          <p:cNvPr id="257" name="Google Shape;257;p2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pic>
        <p:nvPicPr>
          <p:cNvPr id="2" name="Picture 1"/>
          <p:cNvPicPr>
            <a:picLocks noChangeAspect="1"/>
          </p:cNvPicPr>
          <p:nvPr/>
        </p:nvPicPr>
        <p:blipFill>
          <a:blip r:embed="rId3"/>
          <a:srcRect/>
          <a:stretch/>
        </p:blipFill>
        <p:spPr>
          <a:xfrm>
            <a:off x="656021" y="1411111"/>
            <a:ext cx="7831958" cy="2733793"/>
          </a:xfrm>
          <a:prstGeom prst="rect">
            <a:avLst/>
          </a:prstGeom>
        </p:spPr>
      </p:pic>
    </p:spTree>
    <p:extLst>
      <p:ext uri="{BB962C8B-B14F-4D97-AF65-F5344CB8AC3E}">
        <p14:creationId xmlns:p14="http://schemas.microsoft.com/office/powerpoint/2010/main" val="1320067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3"/>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Collection and Peprocessing</a:t>
            </a:r>
            <a:endParaRPr dirty="0"/>
          </a:p>
        </p:txBody>
      </p:sp>
      <p:sp>
        <p:nvSpPr>
          <p:cNvPr id="171" name="Google Shape;171;p2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grpSp>
        <p:nvGrpSpPr>
          <p:cNvPr id="14" name="Google Shape;1189;p49"/>
          <p:cNvGrpSpPr/>
          <p:nvPr/>
        </p:nvGrpSpPr>
        <p:grpSpPr>
          <a:xfrm>
            <a:off x="4815651" y="866883"/>
            <a:ext cx="3863083" cy="3458543"/>
            <a:chOff x="6768809" y="2682265"/>
            <a:chExt cx="719915" cy="719878"/>
          </a:xfrm>
        </p:grpSpPr>
        <p:sp>
          <p:nvSpPr>
            <p:cNvPr id="15" name="Google Shape;1190;p49"/>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 name="Google Shape;1191;p49"/>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bg1">
                <a:lumMod val="65000"/>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192;p49"/>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1193;p49"/>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4" name="TextBox 3"/>
          <p:cNvSpPr txBox="1"/>
          <p:nvPr/>
        </p:nvSpPr>
        <p:spPr>
          <a:xfrm rot="18834851">
            <a:off x="5254354" y="1553049"/>
            <a:ext cx="1047964" cy="307777"/>
          </a:xfrm>
          <a:prstGeom prst="rect">
            <a:avLst/>
          </a:prstGeom>
          <a:noFill/>
        </p:spPr>
        <p:txBody>
          <a:bodyPr wrap="square" rtlCol="0">
            <a:spAutoFit/>
          </a:bodyPr>
          <a:lstStyle/>
          <a:p>
            <a:r>
              <a:rPr lang="en-US" b="1" dirty="0">
                <a:solidFill>
                  <a:schemeClr val="bg1"/>
                </a:solidFill>
              </a:rPr>
              <a:t>RAVDESS</a:t>
            </a:r>
          </a:p>
        </p:txBody>
      </p:sp>
      <p:sp>
        <p:nvSpPr>
          <p:cNvPr id="20" name="TextBox 19"/>
          <p:cNvSpPr txBox="1"/>
          <p:nvPr/>
        </p:nvSpPr>
        <p:spPr>
          <a:xfrm rot="2423165">
            <a:off x="5365294" y="3455542"/>
            <a:ext cx="1047964" cy="307777"/>
          </a:xfrm>
          <a:prstGeom prst="rect">
            <a:avLst/>
          </a:prstGeom>
          <a:noFill/>
        </p:spPr>
        <p:txBody>
          <a:bodyPr wrap="square" rtlCol="0">
            <a:spAutoFit/>
          </a:bodyPr>
          <a:lstStyle/>
          <a:p>
            <a:r>
              <a:rPr lang="en-US" b="1" dirty="0">
                <a:solidFill>
                  <a:schemeClr val="bg1"/>
                </a:solidFill>
              </a:rPr>
              <a:t>TESS</a:t>
            </a:r>
          </a:p>
        </p:txBody>
      </p:sp>
      <p:sp>
        <p:nvSpPr>
          <p:cNvPr id="21" name="TextBox 20"/>
          <p:cNvSpPr txBox="1"/>
          <p:nvPr/>
        </p:nvSpPr>
        <p:spPr>
          <a:xfrm rot="2423165">
            <a:off x="7381578" y="1712778"/>
            <a:ext cx="1047964" cy="307777"/>
          </a:xfrm>
          <a:prstGeom prst="rect">
            <a:avLst/>
          </a:prstGeom>
          <a:noFill/>
        </p:spPr>
        <p:txBody>
          <a:bodyPr wrap="square" rtlCol="0">
            <a:spAutoFit/>
          </a:bodyPr>
          <a:lstStyle/>
          <a:p>
            <a:r>
              <a:rPr lang="en-US" b="1" dirty="0">
                <a:solidFill>
                  <a:schemeClr val="bg1"/>
                </a:solidFill>
              </a:rPr>
              <a:t>SAVEE</a:t>
            </a:r>
          </a:p>
        </p:txBody>
      </p:sp>
      <p:sp>
        <p:nvSpPr>
          <p:cNvPr id="22" name="TextBox 21"/>
          <p:cNvSpPr txBox="1"/>
          <p:nvPr/>
        </p:nvSpPr>
        <p:spPr>
          <a:xfrm rot="19418383">
            <a:off x="7192058" y="3340638"/>
            <a:ext cx="1047964" cy="307777"/>
          </a:xfrm>
          <a:prstGeom prst="rect">
            <a:avLst/>
          </a:prstGeom>
          <a:noFill/>
        </p:spPr>
        <p:txBody>
          <a:bodyPr wrap="square" rtlCol="0">
            <a:spAutoFit/>
          </a:bodyPr>
          <a:lstStyle/>
          <a:p>
            <a:r>
              <a:rPr lang="en-US" b="1" dirty="0">
                <a:solidFill>
                  <a:schemeClr val="bg1"/>
                </a:solidFill>
              </a:rPr>
              <a:t>CREMA-D</a:t>
            </a:r>
          </a:p>
        </p:txBody>
      </p:sp>
      <p:sp>
        <p:nvSpPr>
          <p:cNvPr id="5" name="TextBox 4"/>
          <p:cNvSpPr txBox="1"/>
          <p:nvPr/>
        </p:nvSpPr>
        <p:spPr>
          <a:xfrm>
            <a:off x="6069677" y="2202685"/>
            <a:ext cx="1468027" cy="1200329"/>
          </a:xfrm>
          <a:prstGeom prst="rect">
            <a:avLst/>
          </a:prstGeom>
          <a:noFill/>
        </p:spPr>
        <p:txBody>
          <a:bodyPr wrap="square" rtlCol="0">
            <a:spAutoFit/>
          </a:bodyPr>
          <a:lstStyle/>
          <a:p>
            <a:pPr algn="ctr"/>
            <a:r>
              <a:rPr lang="en-US" sz="1200" b="1" dirty="0">
                <a:solidFill>
                  <a:schemeClr val="accent1">
                    <a:lumMod val="40000"/>
                    <a:lumOff val="60000"/>
                  </a:schemeClr>
                </a:solidFill>
              </a:rPr>
              <a:t>Surprise, Happy, Anger, Disgust, Fearful, Sad, Neutral, Calm</a:t>
            </a:r>
          </a:p>
          <a:p>
            <a:pPr algn="ctr"/>
            <a:endParaRPr lang="en-US" sz="1200" b="1" dirty="0">
              <a:solidFill>
                <a:schemeClr val="accent1">
                  <a:lumMod val="40000"/>
                  <a:lumOff val="60000"/>
                </a:schemeClr>
              </a:solidFill>
            </a:endParaRPr>
          </a:p>
          <a:p>
            <a:pPr algn="ctr"/>
            <a:endParaRPr lang="en-US" sz="1200" b="1" dirty="0">
              <a:solidFill>
                <a:schemeClr val="accent1">
                  <a:lumMod val="40000"/>
                  <a:lumOff val="60000"/>
                </a:schemeClr>
              </a:solidFill>
            </a:endParaRPr>
          </a:p>
        </p:txBody>
      </p:sp>
      <p:sp>
        <p:nvSpPr>
          <p:cNvPr id="24" name="Google Shape;76;p13"/>
          <p:cNvSpPr txBox="1"/>
          <p:nvPr/>
        </p:nvSpPr>
        <p:spPr>
          <a:xfrm>
            <a:off x="667893" y="1110468"/>
            <a:ext cx="3873415" cy="3338242"/>
          </a:xfrm>
          <a:prstGeom prst="rect">
            <a:avLst/>
          </a:prstGeom>
          <a:noFill/>
          <a:ln>
            <a:noFill/>
          </a:ln>
        </p:spPr>
        <p:txBody>
          <a:bodyPr spcFirstLastPara="1" wrap="square" lIns="91425" tIns="91425" rIns="91425" bIns="91425" anchor="t" anchorCtr="0">
            <a:noAutofit/>
          </a:bodyPr>
          <a:lstStyle/>
          <a:p>
            <a:pPr marL="457200" lvl="0" indent="-317500" algn="just">
              <a:lnSpc>
                <a:spcPct val="115000"/>
              </a:lnSpc>
              <a:buSzPts val="1400"/>
              <a:buChar char="◎"/>
            </a:pPr>
            <a:r>
              <a:rPr lang="en-US" dirty="0">
                <a:solidFill>
                  <a:schemeClr val="dk1"/>
                </a:solidFill>
                <a:latin typeface="Source Sans Pro"/>
                <a:ea typeface="Source Sans Pro"/>
                <a:cs typeface="Source Sans Pro"/>
                <a:sym typeface="Source Sans Pro"/>
              </a:rPr>
              <a:t>We have utilized 4 different publically available audio datasets to predict seven basic human emotions.</a:t>
            </a:r>
          </a:p>
          <a:p>
            <a:pPr marL="139700" lvl="0" algn="just">
              <a:lnSpc>
                <a:spcPct val="115000"/>
              </a:lnSpc>
              <a:buSzPts val="1400"/>
            </a:pPr>
            <a:endParaRPr lang="en-US" dirty="0">
              <a:solidFill>
                <a:schemeClr val="dk1"/>
              </a:solidFill>
              <a:latin typeface="Source Sans Pro"/>
              <a:ea typeface="Source Sans Pro"/>
              <a:cs typeface="Source Sans Pro"/>
              <a:sym typeface="Source Sans Pro"/>
            </a:endParaRPr>
          </a:p>
          <a:p>
            <a:pPr marL="457200" lvl="0" indent="-317500" algn="just">
              <a:lnSpc>
                <a:spcPct val="115000"/>
              </a:lnSpc>
              <a:buSzPts val="1400"/>
              <a:buFont typeface="Arial"/>
              <a:buChar char="◎"/>
            </a:pPr>
            <a:r>
              <a:rPr lang="en-US" dirty="0">
                <a:solidFill>
                  <a:schemeClr val="dk1"/>
                </a:solidFill>
                <a:latin typeface="Source Sans Pro"/>
                <a:ea typeface="Source Sans Pro"/>
                <a:cs typeface="Source Sans Pro"/>
                <a:sym typeface="Source Sans Pro"/>
              </a:rPr>
              <a:t>Out of all files data sets make up:</a:t>
            </a:r>
          </a:p>
          <a:p>
            <a:pPr marL="139700" lvl="8" algn="just">
              <a:lnSpc>
                <a:spcPct val="115000"/>
              </a:lnSpc>
              <a:buSzPts val="1400"/>
            </a:pPr>
            <a:r>
              <a:rPr lang="en-US" dirty="0">
                <a:solidFill>
                  <a:schemeClr val="dk1"/>
                </a:solidFill>
                <a:latin typeface="Source Sans Pro"/>
                <a:ea typeface="Source Sans Pro"/>
                <a:cs typeface="Source Sans Pro"/>
                <a:sym typeface="Source Sans Pro"/>
              </a:rPr>
              <a:t>	CREMA-D 		7,442</a:t>
            </a:r>
          </a:p>
          <a:p>
            <a:pPr marL="139700" lvl="8" algn="just">
              <a:lnSpc>
                <a:spcPct val="115000"/>
              </a:lnSpc>
              <a:buSzPts val="1400"/>
            </a:pPr>
            <a:r>
              <a:rPr lang="en-US" dirty="0">
                <a:solidFill>
                  <a:schemeClr val="dk1"/>
                </a:solidFill>
                <a:latin typeface="Source Sans Pro"/>
                <a:ea typeface="Source Sans Pro"/>
                <a:cs typeface="Source Sans Pro"/>
                <a:sym typeface="Source Sans Pro"/>
              </a:rPr>
              <a:t>	TESS 		2,800</a:t>
            </a:r>
          </a:p>
          <a:p>
            <a:pPr marL="139700" lvl="8" algn="just">
              <a:lnSpc>
                <a:spcPct val="115000"/>
              </a:lnSpc>
              <a:buSzPts val="1400"/>
            </a:pPr>
            <a:r>
              <a:rPr lang="en-US" dirty="0">
                <a:solidFill>
                  <a:schemeClr val="dk1"/>
                </a:solidFill>
                <a:latin typeface="Source Sans Pro"/>
                <a:ea typeface="Source Sans Pro"/>
                <a:cs typeface="Source Sans Pro"/>
                <a:sym typeface="Source Sans Pro"/>
              </a:rPr>
              <a:t>	RAVDESS  		2,076</a:t>
            </a:r>
          </a:p>
          <a:p>
            <a:pPr marL="139700" lvl="8" algn="just">
              <a:lnSpc>
                <a:spcPct val="115000"/>
              </a:lnSpc>
              <a:buSzPts val="1400"/>
            </a:pPr>
            <a:r>
              <a:rPr lang="en-US" dirty="0">
                <a:solidFill>
                  <a:schemeClr val="dk1"/>
                </a:solidFill>
                <a:latin typeface="Source Sans Pro"/>
                <a:ea typeface="Source Sans Pro"/>
                <a:cs typeface="Source Sans Pro"/>
                <a:sym typeface="Source Sans Pro"/>
              </a:rPr>
              <a:t>	SAVEE  		480</a:t>
            </a:r>
          </a:p>
          <a:p>
            <a:pPr marL="139700" lvl="8" algn="just">
              <a:lnSpc>
                <a:spcPct val="115000"/>
              </a:lnSpc>
              <a:buSzPts val="1400"/>
            </a:pPr>
            <a:endParaRPr lang="en-US" dirty="0">
              <a:solidFill>
                <a:schemeClr val="dk1"/>
              </a:solidFill>
              <a:latin typeface="Source Sans Pro"/>
              <a:ea typeface="Source Sans Pro"/>
              <a:cs typeface="Source Sans Pro"/>
              <a:sym typeface="Source Sans Pro"/>
            </a:endParaRPr>
          </a:p>
          <a:p>
            <a:pPr marL="457200" indent="-317500" algn="just">
              <a:lnSpc>
                <a:spcPct val="115000"/>
              </a:lnSpc>
              <a:buSzPts val="1400"/>
              <a:buFont typeface="Arial"/>
              <a:buChar char="◎"/>
            </a:pPr>
            <a:r>
              <a:rPr lang="en-US" dirty="0">
                <a:solidFill>
                  <a:schemeClr val="dk1"/>
                </a:solidFill>
                <a:latin typeface="Source Sans Pro"/>
                <a:ea typeface="Source Sans Pro"/>
                <a:cs typeface="Source Sans Pro"/>
                <a:sym typeface="Source Sans Pro"/>
              </a:rPr>
              <a:t>These datasets were then combined, and preprocessed to remove the excess emotions keeping the dataset balanced.</a:t>
            </a:r>
          </a:p>
          <a:p>
            <a:pPr marL="139700" lvl="8" algn="just">
              <a:lnSpc>
                <a:spcPct val="115000"/>
              </a:lnSpc>
              <a:buSzPts val="1400"/>
            </a:pPr>
            <a:endParaRPr dirty="0">
              <a:solidFill>
                <a:srgbClr val="263238"/>
              </a:solidFill>
              <a:latin typeface="Source Sans Pro"/>
              <a:ea typeface="Source Sans Pro"/>
              <a:cs typeface="Source Sans Pro"/>
              <a:sym typeface="Source Sans Pro"/>
            </a:endParaRPr>
          </a:p>
          <a:p>
            <a:pPr marL="0" lvl="0" indent="0" algn="just" rtl="0">
              <a:spcBef>
                <a:spcPts val="600"/>
              </a:spcBef>
              <a:spcAft>
                <a:spcPts val="0"/>
              </a:spcAft>
              <a:buClr>
                <a:schemeClr val="dk1"/>
              </a:buClr>
              <a:buSzPts val="1100"/>
              <a:buFont typeface="Arial"/>
              <a:buNone/>
            </a:pPr>
            <a:endParaRPr dirty="0">
              <a:solidFill>
                <a:srgbClr val="263238"/>
              </a:solidFill>
              <a:latin typeface="Source Sans Pro"/>
              <a:ea typeface="Source Sans Pro"/>
              <a:cs typeface="Source Sans Pro"/>
              <a:sym typeface="Source Sans Pro"/>
            </a:endParaRPr>
          </a:p>
          <a:p>
            <a:pPr marL="0" lvl="0" indent="0" algn="just" rtl="0">
              <a:spcBef>
                <a:spcPts val="600"/>
              </a:spcBef>
              <a:spcAft>
                <a:spcPts val="0"/>
              </a:spcAft>
              <a:buNone/>
            </a:pPr>
            <a:endParaRPr dirty="0">
              <a:solidFill>
                <a:srgbClr val="263238"/>
              </a:solidFill>
              <a:latin typeface="Source Sans Pro"/>
              <a:ea typeface="Source Sans Pro"/>
              <a:cs typeface="Source Sans Pro"/>
              <a:sym typeface="Source Sans Pr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3"/>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Augmentation</a:t>
            </a:r>
            <a:endParaRPr dirty="0"/>
          </a:p>
        </p:txBody>
      </p:sp>
      <p:sp>
        <p:nvSpPr>
          <p:cNvPr id="171" name="Google Shape;171;p2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5" name="Google Shape;76;p13"/>
          <p:cNvSpPr txBox="1"/>
          <p:nvPr/>
        </p:nvSpPr>
        <p:spPr>
          <a:xfrm>
            <a:off x="4805319" y="1511160"/>
            <a:ext cx="3873415" cy="2228633"/>
          </a:xfrm>
          <a:prstGeom prst="rect">
            <a:avLst/>
          </a:prstGeom>
          <a:noFill/>
          <a:ln>
            <a:noFill/>
          </a:ln>
        </p:spPr>
        <p:txBody>
          <a:bodyPr spcFirstLastPara="1" wrap="square" lIns="91425" tIns="91425" rIns="91425" bIns="91425" anchor="t" anchorCtr="0">
            <a:noAutofit/>
          </a:bodyPr>
          <a:lstStyle/>
          <a:p>
            <a:pPr marL="457200" lvl="0" indent="-317500" algn="just">
              <a:lnSpc>
                <a:spcPct val="115000"/>
              </a:lnSpc>
              <a:buSzPts val="1400"/>
              <a:buFont typeface="Arial"/>
              <a:buChar char="◎"/>
            </a:pPr>
            <a:r>
              <a:rPr lang="en-US" dirty="0">
                <a:solidFill>
                  <a:schemeClr val="dk1"/>
                </a:solidFill>
                <a:latin typeface="Source Sans Pro"/>
                <a:ea typeface="Source Sans Pro"/>
                <a:cs typeface="Source Sans Pro"/>
              </a:rPr>
              <a:t>Data augmentation is the process of creating further synthetic data samples from our initial training set by adding tiny perturbations.</a:t>
            </a:r>
          </a:p>
          <a:p>
            <a:pPr marL="139700" lvl="0" algn="just">
              <a:lnSpc>
                <a:spcPct val="115000"/>
              </a:lnSpc>
              <a:buSzPts val="1400"/>
            </a:pPr>
            <a:endParaRPr lang="en-US" dirty="0">
              <a:solidFill>
                <a:schemeClr val="dk1"/>
              </a:solidFill>
              <a:latin typeface="Source Sans Pro"/>
              <a:ea typeface="Source Sans Pro"/>
              <a:cs typeface="Source Sans Pro"/>
            </a:endParaRPr>
          </a:p>
          <a:p>
            <a:pPr marL="457200" lvl="0" indent="-317500" algn="just">
              <a:lnSpc>
                <a:spcPct val="115000"/>
              </a:lnSpc>
              <a:buSzPts val="1400"/>
              <a:buFont typeface="Arial"/>
              <a:buChar char="◎"/>
            </a:pPr>
            <a:r>
              <a:rPr lang="en-US" dirty="0">
                <a:solidFill>
                  <a:schemeClr val="dk1"/>
                </a:solidFill>
                <a:latin typeface="Source Sans Pro"/>
                <a:ea typeface="Source Sans Pro"/>
                <a:cs typeface="Source Sans Pro"/>
              </a:rPr>
              <a:t>The goal is to make our model insensitive to those perturbations and improve its generalization ability.</a:t>
            </a:r>
          </a:p>
          <a:p>
            <a:pPr marL="457200" lvl="0" indent="-317500" algn="just">
              <a:lnSpc>
                <a:spcPct val="115000"/>
              </a:lnSpc>
              <a:buSzPts val="1400"/>
              <a:buChar char="◎"/>
            </a:pPr>
            <a:endParaRPr dirty="0">
              <a:solidFill>
                <a:srgbClr val="263238"/>
              </a:solidFill>
              <a:latin typeface="Source Sans Pro"/>
              <a:ea typeface="Source Sans Pro"/>
              <a:cs typeface="Source Sans Pro"/>
              <a:sym typeface="Source Sans Pro"/>
            </a:endParaRPr>
          </a:p>
          <a:p>
            <a:pPr marL="0" lvl="0" indent="0" algn="just" rtl="0">
              <a:spcBef>
                <a:spcPts val="600"/>
              </a:spcBef>
              <a:spcAft>
                <a:spcPts val="0"/>
              </a:spcAft>
              <a:buClr>
                <a:schemeClr val="dk1"/>
              </a:buClr>
              <a:buSzPts val="1100"/>
              <a:buFont typeface="Arial"/>
              <a:buNone/>
            </a:pPr>
            <a:endParaRPr dirty="0">
              <a:solidFill>
                <a:srgbClr val="263238"/>
              </a:solidFill>
              <a:latin typeface="Source Sans Pro"/>
              <a:ea typeface="Source Sans Pro"/>
              <a:cs typeface="Source Sans Pro"/>
              <a:sym typeface="Source Sans Pro"/>
            </a:endParaRPr>
          </a:p>
          <a:p>
            <a:pPr marL="0" lvl="0" indent="0" algn="just" rtl="0">
              <a:spcBef>
                <a:spcPts val="600"/>
              </a:spcBef>
              <a:spcAft>
                <a:spcPts val="0"/>
              </a:spcAft>
              <a:buNone/>
            </a:pPr>
            <a:endParaRPr dirty="0">
              <a:solidFill>
                <a:srgbClr val="263238"/>
              </a:solidFill>
              <a:latin typeface="Source Sans Pro"/>
              <a:ea typeface="Source Sans Pro"/>
              <a:cs typeface="Source Sans Pro"/>
              <a:sym typeface="Source Sans Pro"/>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217" y="1077932"/>
            <a:ext cx="4210526" cy="3238339"/>
          </a:xfrm>
          <a:prstGeom prst="rect">
            <a:avLst/>
          </a:prstGeom>
        </p:spPr>
      </p:pic>
    </p:spTree>
    <p:extLst>
      <p:ext uri="{BB962C8B-B14F-4D97-AF65-F5344CB8AC3E}">
        <p14:creationId xmlns:p14="http://schemas.microsoft.com/office/powerpoint/2010/main" val="82658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3"/>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Feature Extraction</a:t>
            </a:r>
            <a:endParaRPr dirty="0"/>
          </a:p>
        </p:txBody>
      </p:sp>
      <p:sp>
        <p:nvSpPr>
          <p:cNvPr id="171" name="Google Shape;171;p2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25" r="9061" b="50591"/>
          <a:stretch/>
        </p:blipFill>
        <p:spPr>
          <a:xfrm>
            <a:off x="4695290" y="659420"/>
            <a:ext cx="4140486" cy="1491431"/>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r="6558"/>
          <a:stretch/>
        </p:blipFill>
        <p:spPr>
          <a:xfrm>
            <a:off x="4793712" y="2667874"/>
            <a:ext cx="4042064" cy="1904066"/>
          </a:xfrm>
          <a:prstGeom prst="rect">
            <a:avLst/>
          </a:prstGeom>
        </p:spPr>
      </p:pic>
      <p:cxnSp>
        <p:nvCxnSpPr>
          <p:cNvPr id="5" name="Straight Arrow Connector 4"/>
          <p:cNvCxnSpPr/>
          <p:nvPr/>
        </p:nvCxnSpPr>
        <p:spPr>
          <a:xfrm>
            <a:off x="6986426" y="2150851"/>
            <a:ext cx="0" cy="4315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Google Shape;76;p13"/>
          <p:cNvSpPr txBox="1"/>
          <p:nvPr/>
        </p:nvSpPr>
        <p:spPr>
          <a:xfrm>
            <a:off x="623737" y="1151565"/>
            <a:ext cx="3873415" cy="3214952"/>
          </a:xfrm>
          <a:prstGeom prst="rect">
            <a:avLst/>
          </a:prstGeom>
          <a:noFill/>
          <a:ln>
            <a:noFill/>
          </a:ln>
        </p:spPr>
        <p:txBody>
          <a:bodyPr spcFirstLastPara="1" wrap="square" lIns="91425" tIns="91425" rIns="91425" bIns="91425" anchor="t" anchorCtr="0">
            <a:noAutofit/>
          </a:bodyPr>
          <a:lstStyle/>
          <a:p>
            <a:pPr marL="457200" indent="-317500" algn="just">
              <a:lnSpc>
                <a:spcPct val="115000"/>
              </a:lnSpc>
              <a:buSzPts val="1400"/>
              <a:buFont typeface="Arial"/>
              <a:buChar char="◎"/>
            </a:pPr>
            <a:r>
              <a:rPr lang="en-US" dirty="0">
                <a:solidFill>
                  <a:schemeClr val="dk1"/>
                </a:solidFill>
                <a:latin typeface="Source Sans Pro"/>
                <a:ea typeface="Source Sans Pro"/>
                <a:cs typeface="Source Sans Pro"/>
              </a:rPr>
              <a:t>For The Mel Frequency Cepstral Coefficients (MFCCs) of a signal are a small set of features which concisely describe the overall shape of a spectral envelope.</a:t>
            </a:r>
          </a:p>
          <a:p>
            <a:pPr marL="139700" algn="just">
              <a:lnSpc>
                <a:spcPct val="115000"/>
              </a:lnSpc>
              <a:buSzPts val="1400"/>
            </a:pPr>
            <a:endParaRPr lang="en-US" dirty="0">
              <a:solidFill>
                <a:schemeClr val="dk1"/>
              </a:solidFill>
              <a:latin typeface="Source Sans Pro"/>
              <a:ea typeface="Source Sans Pro"/>
              <a:cs typeface="Source Sans Pro"/>
            </a:endParaRPr>
          </a:p>
          <a:p>
            <a:pPr marL="457200" indent="-317500" algn="just">
              <a:lnSpc>
                <a:spcPct val="115000"/>
              </a:lnSpc>
              <a:buSzPts val="1400"/>
              <a:buFont typeface="Arial"/>
              <a:buChar char="◎"/>
            </a:pPr>
            <a:r>
              <a:rPr lang="en-US" dirty="0">
                <a:solidFill>
                  <a:schemeClr val="dk1"/>
                </a:solidFill>
                <a:latin typeface="Source Sans Pro"/>
                <a:ea typeface="Source Sans Pro"/>
                <a:cs typeface="Source Sans Pro"/>
              </a:rPr>
              <a:t>For extracting the MFCC feature from audio we have to define the sampling rate which is defined 22050 Hz here along with the number of MFFCs to be extracted are 58 for each audio in the dataset.</a:t>
            </a:r>
          </a:p>
          <a:p>
            <a:pPr marL="457200" lvl="0" indent="-317500" algn="just">
              <a:lnSpc>
                <a:spcPct val="115000"/>
              </a:lnSpc>
              <a:buSzPts val="1400"/>
              <a:buChar char="◎"/>
            </a:pPr>
            <a:endParaRPr dirty="0">
              <a:solidFill>
                <a:srgbClr val="263238"/>
              </a:solidFill>
              <a:latin typeface="Source Sans Pro"/>
              <a:ea typeface="Source Sans Pro"/>
              <a:cs typeface="Source Sans Pro"/>
              <a:sym typeface="Source Sans Pro"/>
            </a:endParaRPr>
          </a:p>
          <a:p>
            <a:pPr marL="0" lvl="0" indent="0" algn="just" rtl="0">
              <a:spcBef>
                <a:spcPts val="600"/>
              </a:spcBef>
              <a:spcAft>
                <a:spcPts val="0"/>
              </a:spcAft>
              <a:buClr>
                <a:schemeClr val="dk1"/>
              </a:buClr>
              <a:buSzPts val="1100"/>
              <a:buFont typeface="Arial"/>
              <a:buNone/>
            </a:pPr>
            <a:endParaRPr dirty="0">
              <a:solidFill>
                <a:srgbClr val="263238"/>
              </a:solidFill>
              <a:latin typeface="Source Sans Pro"/>
              <a:ea typeface="Source Sans Pro"/>
              <a:cs typeface="Source Sans Pro"/>
              <a:sym typeface="Source Sans Pro"/>
            </a:endParaRPr>
          </a:p>
          <a:p>
            <a:pPr marL="0" lvl="0" indent="0" algn="just" rtl="0">
              <a:spcBef>
                <a:spcPts val="600"/>
              </a:spcBef>
              <a:spcAft>
                <a:spcPts val="0"/>
              </a:spcAft>
              <a:buNone/>
            </a:pPr>
            <a:endParaRPr dirty="0">
              <a:solidFill>
                <a:srgbClr val="263238"/>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8836509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3"/>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Preparation</a:t>
            </a:r>
            <a:endParaRPr dirty="0"/>
          </a:p>
        </p:txBody>
      </p:sp>
      <p:sp>
        <p:nvSpPr>
          <p:cNvPr id="171" name="Google Shape;171;p2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
        <p:nvSpPr>
          <p:cNvPr id="4" name="Google Shape;76;p13"/>
          <p:cNvSpPr txBox="1"/>
          <p:nvPr/>
        </p:nvSpPr>
        <p:spPr>
          <a:xfrm>
            <a:off x="657547" y="1119884"/>
            <a:ext cx="7541231" cy="2619910"/>
          </a:xfrm>
          <a:prstGeom prst="rect">
            <a:avLst/>
          </a:prstGeom>
          <a:noFill/>
          <a:ln>
            <a:noFill/>
          </a:ln>
        </p:spPr>
        <p:txBody>
          <a:bodyPr spcFirstLastPara="1" wrap="square" lIns="91425" tIns="91425" rIns="91425" bIns="91425" anchor="t" anchorCtr="0">
            <a:noAutofit/>
          </a:bodyPr>
          <a:lstStyle/>
          <a:p>
            <a:pPr marL="457200" lvl="0" indent="-317500" algn="just">
              <a:lnSpc>
                <a:spcPct val="115000"/>
              </a:lnSpc>
              <a:buSzPts val="1400"/>
              <a:buFont typeface="Arial"/>
              <a:buChar char="◎"/>
            </a:pPr>
            <a:r>
              <a:rPr lang="en-US" dirty="0">
                <a:solidFill>
                  <a:schemeClr val="dk1"/>
                </a:solidFill>
                <a:latin typeface="Source Sans Pro"/>
                <a:ea typeface="Source Sans Pro"/>
                <a:cs typeface="Source Sans Pro"/>
              </a:rPr>
              <a:t>We have scaled our features through the StandarScaler module, it standardize the features in a Normal curve.</a:t>
            </a:r>
          </a:p>
          <a:p>
            <a:pPr marL="139700" lvl="0" algn="just">
              <a:lnSpc>
                <a:spcPct val="115000"/>
              </a:lnSpc>
              <a:buSzPts val="1400"/>
            </a:pPr>
            <a:endParaRPr lang="en-US" dirty="0">
              <a:solidFill>
                <a:schemeClr val="dk1"/>
              </a:solidFill>
              <a:latin typeface="Source Sans Pro"/>
              <a:ea typeface="Source Sans Pro"/>
              <a:cs typeface="Source Sans Pro"/>
            </a:endParaRPr>
          </a:p>
          <a:p>
            <a:pPr marL="457200" lvl="0" indent="-317500" algn="just">
              <a:lnSpc>
                <a:spcPct val="115000"/>
              </a:lnSpc>
              <a:buSzPts val="1400"/>
              <a:buFont typeface="Arial"/>
              <a:buChar char="◎"/>
            </a:pPr>
            <a:r>
              <a:rPr lang="en-US" b="1" dirty="0">
                <a:solidFill>
                  <a:schemeClr val="dk1"/>
                </a:solidFill>
                <a:latin typeface="Source Sans Pro"/>
                <a:ea typeface="Source Sans Pro"/>
                <a:cs typeface="Source Sans Pro"/>
              </a:rPr>
              <a:t>Why Standardization? </a:t>
            </a:r>
            <a:r>
              <a:rPr lang="en-US" dirty="0">
                <a:solidFill>
                  <a:schemeClr val="dk1"/>
                </a:solidFill>
                <a:latin typeface="Source Sans Pro"/>
                <a:ea typeface="Source Sans Pro"/>
                <a:cs typeface="Source Sans Pro"/>
              </a:rPr>
              <a:t>Standardization of a dataset is a common requirement for many machine learning estimators. They might behave badly if the individual features do not more or less look like standard normally distributed data.</a:t>
            </a:r>
          </a:p>
          <a:p>
            <a:pPr marL="139700" lvl="0" algn="just">
              <a:lnSpc>
                <a:spcPct val="115000"/>
              </a:lnSpc>
              <a:buSzPts val="1400"/>
            </a:pPr>
            <a:endParaRPr lang="en-US" dirty="0">
              <a:solidFill>
                <a:schemeClr val="dk1"/>
              </a:solidFill>
              <a:latin typeface="Source Sans Pro"/>
              <a:ea typeface="Source Sans Pro"/>
              <a:cs typeface="Source Sans Pro"/>
            </a:endParaRPr>
          </a:p>
          <a:p>
            <a:pPr marL="457200" lvl="0" indent="-317500" algn="just">
              <a:lnSpc>
                <a:spcPct val="115000"/>
              </a:lnSpc>
              <a:buSzPts val="1400"/>
              <a:buFont typeface="Arial"/>
              <a:buChar char="◎"/>
            </a:pPr>
            <a:r>
              <a:rPr lang="en-US" dirty="0">
                <a:solidFill>
                  <a:schemeClr val="dk1"/>
                </a:solidFill>
                <a:latin typeface="Source Sans Pro"/>
                <a:ea typeface="Source Sans Pro"/>
                <a:cs typeface="Source Sans Pro"/>
              </a:rPr>
              <a:t>Then data is made compatible for the model by using numpy expand dimensions function as it is crucial that the data must be comparable and compatible to avoid mistakes in analyses and interpretation</a:t>
            </a:r>
            <a:r>
              <a:rPr lang="en-US" dirty="0"/>
              <a:t>.</a:t>
            </a:r>
            <a:endParaRPr dirty="0">
              <a:solidFill>
                <a:srgbClr val="263238"/>
              </a:solidFill>
              <a:latin typeface="Source Sans Pro"/>
              <a:ea typeface="Source Sans Pro"/>
              <a:cs typeface="Source Sans Pro"/>
              <a:sym typeface="Source Sans Pro"/>
            </a:endParaRPr>
          </a:p>
          <a:p>
            <a:pPr marL="0" lvl="0" indent="0" algn="just" rtl="0">
              <a:spcBef>
                <a:spcPts val="600"/>
              </a:spcBef>
              <a:spcAft>
                <a:spcPts val="0"/>
              </a:spcAft>
              <a:buNone/>
            </a:pPr>
            <a:endParaRPr dirty="0">
              <a:solidFill>
                <a:srgbClr val="263238"/>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4220979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3"/>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Model Development</a:t>
            </a:r>
            <a:endParaRPr dirty="0"/>
          </a:p>
        </p:txBody>
      </p:sp>
      <p:sp>
        <p:nvSpPr>
          <p:cNvPr id="171" name="Google Shape;171;p2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2822" y="1010720"/>
            <a:ext cx="4350262" cy="3361724"/>
          </a:xfrm>
          <a:prstGeom prst="rect">
            <a:avLst/>
          </a:prstGeom>
        </p:spPr>
      </p:pic>
      <p:sp>
        <p:nvSpPr>
          <p:cNvPr id="6" name="Google Shape;76;p13"/>
          <p:cNvSpPr txBox="1"/>
          <p:nvPr/>
        </p:nvSpPr>
        <p:spPr>
          <a:xfrm>
            <a:off x="623738" y="1151565"/>
            <a:ext cx="3866070" cy="3214952"/>
          </a:xfrm>
          <a:prstGeom prst="rect">
            <a:avLst/>
          </a:prstGeom>
          <a:noFill/>
          <a:ln>
            <a:noFill/>
          </a:ln>
        </p:spPr>
        <p:txBody>
          <a:bodyPr spcFirstLastPara="1" wrap="square" lIns="91425" tIns="91425" rIns="91425" bIns="91425" anchor="t" anchorCtr="0">
            <a:noAutofit/>
          </a:bodyPr>
          <a:lstStyle/>
          <a:p>
            <a:pPr marL="457200" lvl="0" indent="-317500" algn="just">
              <a:lnSpc>
                <a:spcPct val="115000"/>
              </a:lnSpc>
              <a:buSzPts val="1400"/>
              <a:buChar char="◎"/>
            </a:pPr>
            <a:r>
              <a:rPr lang="en-US" dirty="0">
                <a:solidFill>
                  <a:schemeClr val="dk1"/>
                </a:solidFill>
                <a:latin typeface="Source Sans Pro"/>
                <a:ea typeface="Source Sans Pro"/>
                <a:cs typeface="Source Sans Pro"/>
              </a:rPr>
              <a:t>Convolutional Neural Networks (CNNs) are a type of deep learning model that had made a lot of success in Speech Data Processing.</a:t>
            </a:r>
          </a:p>
          <a:p>
            <a:pPr marL="139700" lvl="0" algn="just">
              <a:lnSpc>
                <a:spcPct val="115000"/>
              </a:lnSpc>
              <a:buSzPts val="1400"/>
            </a:pPr>
            <a:endParaRPr lang="en-US" dirty="0">
              <a:solidFill>
                <a:schemeClr val="dk1"/>
              </a:solidFill>
              <a:latin typeface="Source Sans Pro"/>
              <a:ea typeface="Source Sans Pro"/>
              <a:cs typeface="Source Sans Pro"/>
            </a:endParaRPr>
          </a:p>
          <a:p>
            <a:pPr marL="457200" lvl="0" indent="-317500" algn="just">
              <a:lnSpc>
                <a:spcPct val="115000"/>
              </a:lnSpc>
              <a:buSzPts val="1400"/>
              <a:buChar char="◎"/>
            </a:pPr>
            <a:r>
              <a:rPr lang="en-US" dirty="0">
                <a:solidFill>
                  <a:schemeClr val="dk1"/>
                </a:solidFill>
                <a:latin typeface="Source Sans Pro"/>
                <a:ea typeface="Source Sans Pro"/>
                <a:cs typeface="Source Sans Pro"/>
              </a:rPr>
              <a:t>CNN can be regarded as a variant of the standard neural network. Instead of using fully connected hidden layers like in       other </a:t>
            </a:r>
            <a:r>
              <a:rPr lang="en-US" dirty="0">
                <a:solidFill>
                  <a:schemeClr val="dk1"/>
                </a:solidFill>
                <a:latin typeface="Source Sans Pro"/>
                <a:ea typeface="Source Sans Pro"/>
              </a:rPr>
              <a:t>Neural Network approaches, CNN </a:t>
            </a:r>
            <a:r>
              <a:rPr lang="en-US" dirty="0">
                <a:solidFill>
                  <a:schemeClr val="dk1"/>
                </a:solidFill>
                <a:latin typeface="Source Sans Pro"/>
                <a:ea typeface="Source Sans Pro"/>
                <a:cs typeface="Source Sans Pro"/>
              </a:rPr>
              <a:t>introduces a special network structure, which consists of alternating so-called convolution and pooling layers.</a:t>
            </a:r>
          </a:p>
          <a:p>
            <a:pPr marL="457200" lvl="0" indent="-317500" algn="just">
              <a:lnSpc>
                <a:spcPct val="115000"/>
              </a:lnSpc>
              <a:buSzPts val="1400"/>
              <a:buChar char="◎"/>
            </a:pPr>
            <a:endParaRPr dirty="0">
              <a:solidFill>
                <a:srgbClr val="263238"/>
              </a:solidFill>
              <a:latin typeface="Source Sans Pro"/>
              <a:ea typeface="Source Sans Pro"/>
              <a:cs typeface="Source Sans Pro"/>
              <a:sym typeface="Source Sans Pro"/>
            </a:endParaRPr>
          </a:p>
          <a:p>
            <a:pPr marL="0" lvl="0" indent="0" algn="just" rtl="0">
              <a:spcBef>
                <a:spcPts val="600"/>
              </a:spcBef>
              <a:spcAft>
                <a:spcPts val="0"/>
              </a:spcAft>
              <a:buClr>
                <a:schemeClr val="dk1"/>
              </a:buClr>
              <a:buSzPts val="1100"/>
              <a:buFont typeface="Arial"/>
              <a:buNone/>
            </a:pPr>
            <a:endParaRPr dirty="0">
              <a:solidFill>
                <a:srgbClr val="263238"/>
              </a:solidFill>
              <a:latin typeface="Source Sans Pro"/>
              <a:ea typeface="Source Sans Pro"/>
              <a:cs typeface="Source Sans Pro"/>
              <a:sym typeface="Source Sans Pro"/>
            </a:endParaRPr>
          </a:p>
          <a:p>
            <a:pPr marL="0" lvl="0" indent="0" algn="just" rtl="0">
              <a:spcBef>
                <a:spcPts val="600"/>
              </a:spcBef>
              <a:spcAft>
                <a:spcPts val="0"/>
              </a:spcAft>
              <a:buNone/>
            </a:pPr>
            <a:endParaRPr dirty="0">
              <a:solidFill>
                <a:srgbClr val="263238"/>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7657381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3"/>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Model Development</a:t>
            </a:r>
            <a:endParaRPr dirty="0"/>
          </a:p>
        </p:txBody>
      </p:sp>
      <p:sp>
        <p:nvSpPr>
          <p:cNvPr id="171" name="Google Shape;171;p2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6" name="Google Shape;76;p13"/>
          <p:cNvSpPr txBox="1"/>
          <p:nvPr/>
        </p:nvSpPr>
        <p:spPr>
          <a:xfrm>
            <a:off x="623737" y="1151565"/>
            <a:ext cx="8129845" cy="3214952"/>
          </a:xfrm>
          <a:prstGeom prst="rect">
            <a:avLst/>
          </a:prstGeom>
          <a:noFill/>
          <a:ln>
            <a:noFill/>
          </a:ln>
        </p:spPr>
        <p:txBody>
          <a:bodyPr spcFirstLastPara="1" wrap="square" lIns="91425" tIns="91425" rIns="91425" bIns="91425" anchor="t" anchorCtr="0">
            <a:noAutofit/>
          </a:bodyPr>
          <a:lstStyle/>
          <a:p>
            <a:pPr marL="457200" lvl="0" indent="-317500" algn="just">
              <a:lnSpc>
                <a:spcPct val="115000"/>
              </a:lnSpc>
              <a:buSzPts val="1400"/>
              <a:buChar char="◎"/>
            </a:pPr>
            <a:r>
              <a:rPr lang="en-US" dirty="0">
                <a:solidFill>
                  <a:schemeClr val="dk1"/>
                </a:solidFill>
                <a:latin typeface="Source Sans Pro"/>
                <a:ea typeface="Source Sans Pro"/>
                <a:cs typeface="Source Sans Pro"/>
              </a:rPr>
              <a:t>A typical CNN is made up of multiple convolutional layers, each of which is followed by a pooling layer and fully connected layers. </a:t>
            </a:r>
          </a:p>
          <a:p>
            <a:pPr marL="139700" lvl="0" algn="just">
              <a:lnSpc>
                <a:spcPct val="115000"/>
              </a:lnSpc>
              <a:buSzPts val="1400"/>
            </a:pPr>
            <a:endParaRPr lang="en-US" dirty="0">
              <a:solidFill>
                <a:schemeClr val="dk1"/>
              </a:solidFill>
              <a:latin typeface="Source Sans Pro"/>
              <a:ea typeface="Source Sans Pro"/>
              <a:cs typeface="Source Sans Pro"/>
            </a:endParaRPr>
          </a:p>
          <a:p>
            <a:pPr marL="457200" lvl="0" indent="-317500" algn="just">
              <a:lnSpc>
                <a:spcPct val="115000"/>
              </a:lnSpc>
              <a:buSzPts val="1400"/>
              <a:buChar char="◎"/>
            </a:pPr>
            <a:r>
              <a:rPr lang="en-US" dirty="0">
                <a:solidFill>
                  <a:schemeClr val="dk1"/>
                </a:solidFill>
                <a:latin typeface="Source Sans Pro"/>
                <a:ea typeface="Source Sans Pro"/>
                <a:cs typeface="Source Sans Pro"/>
              </a:rPr>
              <a:t>The input from the preceding steps is a standardized 1D-vector (array) which is then passed to the convolution layer and further to pooling layers.</a:t>
            </a:r>
          </a:p>
          <a:p>
            <a:pPr marL="139700" lvl="0" algn="just">
              <a:lnSpc>
                <a:spcPct val="115000"/>
              </a:lnSpc>
              <a:buSzPts val="1400"/>
            </a:pPr>
            <a:endParaRPr lang="en-US" dirty="0">
              <a:solidFill>
                <a:schemeClr val="dk1"/>
              </a:solidFill>
              <a:latin typeface="Source Sans Pro"/>
              <a:ea typeface="Source Sans Pro"/>
              <a:cs typeface="Source Sans Pro"/>
            </a:endParaRPr>
          </a:p>
          <a:p>
            <a:pPr marL="457200" lvl="0" indent="-317500" algn="just">
              <a:lnSpc>
                <a:spcPct val="115000"/>
              </a:lnSpc>
              <a:buSzPts val="1400"/>
              <a:buChar char="◎"/>
            </a:pPr>
            <a:r>
              <a:rPr lang="en-US" dirty="0">
                <a:solidFill>
                  <a:schemeClr val="dk1"/>
                </a:solidFill>
                <a:latin typeface="Source Sans Pro"/>
                <a:ea typeface="Source Sans Pro"/>
                <a:cs typeface="Source Sans Pro"/>
              </a:rPr>
              <a:t> The fully connected layer, which is essentially a regular MLP, is the final building block of CNNs. The output from the CNN is a 2D-vector (array).</a:t>
            </a:r>
          </a:p>
          <a:p>
            <a:pPr marL="139700" lvl="0" algn="just">
              <a:lnSpc>
                <a:spcPct val="115000"/>
              </a:lnSpc>
              <a:buSzPts val="1400"/>
            </a:pPr>
            <a:endParaRPr lang="en-US" dirty="0">
              <a:solidFill>
                <a:schemeClr val="dk1"/>
              </a:solidFill>
              <a:latin typeface="Source Sans Pro"/>
              <a:ea typeface="Source Sans Pro"/>
              <a:cs typeface="Source Sans Pro"/>
            </a:endParaRPr>
          </a:p>
          <a:p>
            <a:pPr marL="457200" lvl="0" indent="-317500" algn="just">
              <a:lnSpc>
                <a:spcPct val="115000"/>
              </a:lnSpc>
              <a:buSzPts val="1400"/>
              <a:buChar char="◎"/>
            </a:pPr>
            <a:r>
              <a:rPr lang="en-US" dirty="0">
                <a:solidFill>
                  <a:schemeClr val="dk1"/>
                </a:solidFill>
                <a:latin typeface="Source Sans Pro"/>
                <a:ea typeface="Source Sans Pro"/>
                <a:cs typeface="Source Sans Pro"/>
              </a:rPr>
              <a:t>Other Possible Approaches:</a:t>
            </a:r>
          </a:p>
          <a:p>
            <a:pPr marL="139700" lvl="0" algn="just">
              <a:lnSpc>
                <a:spcPct val="115000"/>
              </a:lnSpc>
              <a:buSzPts val="1400"/>
            </a:pPr>
            <a:r>
              <a:rPr lang="en-US" dirty="0">
                <a:solidFill>
                  <a:schemeClr val="dk1"/>
                </a:solidFill>
                <a:latin typeface="Source Sans Pro"/>
                <a:ea typeface="Source Sans Pro"/>
                <a:cs typeface="Source Sans Pro"/>
              </a:rPr>
              <a:t>	Multi-Layer Perceptron (MLP) Classifier</a:t>
            </a:r>
          </a:p>
          <a:p>
            <a:pPr marL="139700" lvl="0" algn="just">
              <a:lnSpc>
                <a:spcPct val="115000"/>
              </a:lnSpc>
              <a:buSzPts val="1400"/>
            </a:pPr>
            <a:r>
              <a:rPr lang="en-US" dirty="0">
                <a:solidFill>
                  <a:schemeClr val="dk1"/>
                </a:solidFill>
                <a:latin typeface="Source Sans Pro"/>
                <a:ea typeface="Source Sans Pro"/>
                <a:cs typeface="Source Sans Pro"/>
              </a:rPr>
              <a:t>	Long Short-Term Memory (LSTM) Classifier</a:t>
            </a:r>
          </a:p>
          <a:p>
            <a:pPr marL="457200" lvl="0" indent="-317500" algn="just">
              <a:lnSpc>
                <a:spcPct val="115000"/>
              </a:lnSpc>
              <a:buSzPts val="1400"/>
              <a:buChar char="◎"/>
            </a:pPr>
            <a:endParaRPr dirty="0">
              <a:solidFill>
                <a:srgbClr val="263238"/>
              </a:solidFill>
              <a:latin typeface="Source Sans Pro"/>
              <a:ea typeface="Source Sans Pro"/>
              <a:cs typeface="Source Sans Pro"/>
              <a:sym typeface="Source Sans Pro"/>
            </a:endParaRPr>
          </a:p>
          <a:p>
            <a:pPr marL="0" lvl="0" indent="0" algn="just" rtl="0">
              <a:spcBef>
                <a:spcPts val="600"/>
              </a:spcBef>
              <a:spcAft>
                <a:spcPts val="0"/>
              </a:spcAft>
              <a:buClr>
                <a:schemeClr val="dk1"/>
              </a:buClr>
              <a:buSzPts val="1100"/>
              <a:buFont typeface="Arial"/>
              <a:buNone/>
            </a:pPr>
            <a:endParaRPr dirty="0">
              <a:solidFill>
                <a:srgbClr val="263238"/>
              </a:solidFill>
              <a:latin typeface="Source Sans Pro"/>
              <a:ea typeface="Source Sans Pro"/>
              <a:cs typeface="Source Sans Pro"/>
              <a:sym typeface="Source Sans Pro"/>
            </a:endParaRPr>
          </a:p>
          <a:p>
            <a:pPr marL="0" lvl="0" indent="0" algn="just" rtl="0">
              <a:spcBef>
                <a:spcPts val="600"/>
              </a:spcBef>
              <a:spcAft>
                <a:spcPts val="0"/>
              </a:spcAft>
              <a:buNone/>
            </a:pPr>
            <a:endParaRPr dirty="0">
              <a:solidFill>
                <a:srgbClr val="263238"/>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7806548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3"/>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Training and Testing</a:t>
            </a:r>
            <a:endParaRPr dirty="0"/>
          </a:p>
        </p:txBody>
      </p:sp>
      <p:sp>
        <p:nvSpPr>
          <p:cNvPr id="171" name="Google Shape;171;p2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4" name="Google Shape;76;p13"/>
          <p:cNvSpPr txBox="1"/>
          <p:nvPr/>
        </p:nvSpPr>
        <p:spPr>
          <a:xfrm>
            <a:off x="623737" y="1151565"/>
            <a:ext cx="4061279" cy="3214952"/>
          </a:xfrm>
          <a:prstGeom prst="rect">
            <a:avLst/>
          </a:prstGeom>
          <a:noFill/>
          <a:ln>
            <a:noFill/>
          </a:ln>
        </p:spPr>
        <p:txBody>
          <a:bodyPr spcFirstLastPara="1" wrap="square" lIns="91425" tIns="91425" rIns="91425" bIns="91425" anchor="t" anchorCtr="0">
            <a:noAutofit/>
          </a:bodyPr>
          <a:lstStyle/>
          <a:p>
            <a:pPr marL="457200" indent="-317500" algn="just">
              <a:lnSpc>
                <a:spcPct val="115000"/>
              </a:lnSpc>
              <a:buSzPts val="1400"/>
              <a:buFont typeface="Arial"/>
              <a:buChar char="◎"/>
            </a:pPr>
            <a:r>
              <a:rPr lang="en-US" dirty="0">
                <a:solidFill>
                  <a:schemeClr val="dk1"/>
                </a:solidFill>
                <a:latin typeface="Source Sans Pro"/>
                <a:ea typeface="Source Sans Pro"/>
                <a:cs typeface="Source Sans Pro"/>
              </a:rPr>
              <a:t>This complete dataset is divided into two subsets for training and testing of our model.</a:t>
            </a:r>
          </a:p>
          <a:p>
            <a:pPr marL="139700" algn="just">
              <a:lnSpc>
                <a:spcPct val="115000"/>
              </a:lnSpc>
              <a:buSzPts val="1400"/>
            </a:pPr>
            <a:endParaRPr lang="en-US" dirty="0">
              <a:solidFill>
                <a:schemeClr val="dk1"/>
              </a:solidFill>
              <a:latin typeface="Source Sans Pro"/>
              <a:ea typeface="Source Sans Pro"/>
              <a:cs typeface="Source Sans Pro"/>
            </a:endParaRPr>
          </a:p>
          <a:p>
            <a:pPr marL="457200" indent="-317500" algn="just">
              <a:lnSpc>
                <a:spcPct val="115000"/>
              </a:lnSpc>
              <a:buSzPts val="1400"/>
              <a:buFont typeface="Arial"/>
              <a:buChar char="◎"/>
            </a:pPr>
            <a:r>
              <a:rPr lang="en-US" dirty="0">
                <a:solidFill>
                  <a:schemeClr val="dk1"/>
                </a:solidFill>
                <a:latin typeface="Source Sans Pro"/>
                <a:ea typeface="Source Sans Pro"/>
                <a:cs typeface="Source Sans Pro"/>
              </a:rPr>
              <a:t>The model will be trained for 80% of the data and the rest 20% is used for the testing phase for our model.</a:t>
            </a:r>
          </a:p>
          <a:p>
            <a:pPr marL="139700" algn="just">
              <a:lnSpc>
                <a:spcPct val="115000"/>
              </a:lnSpc>
              <a:buSzPts val="1400"/>
            </a:pPr>
            <a:endParaRPr lang="en-US" dirty="0">
              <a:solidFill>
                <a:schemeClr val="dk1"/>
              </a:solidFill>
              <a:latin typeface="Source Sans Pro"/>
              <a:ea typeface="Source Sans Pro"/>
              <a:cs typeface="Source Sans Pro"/>
            </a:endParaRPr>
          </a:p>
          <a:p>
            <a:pPr marL="457200" indent="-317500" algn="just">
              <a:lnSpc>
                <a:spcPct val="115000"/>
              </a:lnSpc>
              <a:buSzPts val="1400"/>
              <a:buFont typeface="Arial"/>
              <a:buChar char="◎"/>
            </a:pPr>
            <a:r>
              <a:rPr lang="en-US" dirty="0">
                <a:solidFill>
                  <a:schemeClr val="dk1"/>
                </a:solidFill>
                <a:latin typeface="Source Sans Pro"/>
                <a:ea typeface="Source Sans Pro"/>
                <a:cs typeface="Source Sans Pro"/>
                <a:sym typeface="Source Sans Pro"/>
              </a:rPr>
              <a:t>The accuracy of both sets is as follows:</a:t>
            </a:r>
          </a:p>
          <a:p>
            <a:pPr marL="139700" lvl="0" algn="just">
              <a:lnSpc>
                <a:spcPct val="115000"/>
              </a:lnSpc>
              <a:buSzPts val="1400"/>
            </a:pPr>
            <a:endParaRPr dirty="0">
              <a:solidFill>
                <a:srgbClr val="263238"/>
              </a:solidFill>
              <a:latin typeface="Source Sans Pro"/>
              <a:ea typeface="Source Sans Pro"/>
              <a:cs typeface="Source Sans Pro"/>
              <a:sym typeface="Source Sans Pro"/>
            </a:endParaRPr>
          </a:p>
          <a:p>
            <a:pPr marL="0" lvl="0" indent="0" algn="just" rtl="0">
              <a:spcBef>
                <a:spcPts val="600"/>
              </a:spcBef>
              <a:spcAft>
                <a:spcPts val="0"/>
              </a:spcAft>
              <a:buClr>
                <a:schemeClr val="dk1"/>
              </a:buClr>
              <a:buSzPts val="1100"/>
              <a:buFont typeface="Arial"/>
              <a:buNone/>
            </a:pPr>
            <a:endParaRPr dirty="0">
              <a:solidFill>
                <a:srgbClr val="263238"/>
              </a:solidFill>
              <a:latin typeface="Source Sans Pro"/>
              <a:ea typeface="Source Sans Pro"/>
              <a:cs typeface="Source Sans Pro"/>
              <a:sym typeface="Source Sans Pro"/>
            </a:endParaRPr>
          </a:p>
          <a:p>
            <a:pPr marL="0" lvl="0" indent="0" algn="just" rtl="0">
              <a:spcBef>
                <a:spcPts val="600"/>
              </a:spcBef>
              <a:spcAft>
                <a:spcPts val="0"/>
              </a:spcAft>
              <a:buNone/>
            </a:pPr>
            <a:endParaRPr dirty="0">
              <a:solidFill>
                <a:srgbClr val="263238"/>
              </a:solidFill>
              <a:latin typeface="Source Sans Pro"/>
              <a:ea typeface="Source Sans Pro"/>
              <a:cs typeface="Source Sans Pro"/>
              <a:sym typeface="Source Sans Pro"/>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r="8799"/>
          <a:stretch/>
        </p:blipFill>
        <p:spPr>
          <a:xfrm>
            <a:off x="1144759" y="3281309"/>
            <a:ext cx="3540257" cy="458966"/>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9955" b="12638"/>
          <a:stretch/>
        </p:blipFill>
        <p:spPr>
          <a:xfrm>
            <a:off x="5412227" y="1010720"/>
            <a:ext cx="3060317" cy="2270589"/>
          </a:xfrm>
          <a:prstGeom prst="rect">
            <a:avLst/>
          </a:prstGeom>
        </p:spPr>
      </p:pic>
      <p:sp>
        <p:nvSpPr>
          <p:cNvPr id="5" name="TextBox 4"/>
          <p:cNvSpPr txBox="1"/>
          <p:nvPr/>
        </p:nvSpPr>
        <p:spPr>
          <a:xfrm>
            <a:off x="5206038" y="3335649"/>
            <a:ext cx="3472696" cy="430887"/>
          </a:xfrm>
          <a:prstGeom prst="rect">
            <a:avLst/>
          </a:prstGeom>
          <a:noFill/>
        </p:spPr>
        <p:txBody>
          <a:bodyPr wrap="square" rtlCol="0">
            <a:spAutoFit/>
          </a:bodyPr>
          <a:lstStyle/>
          <a:p>
            <a:pPr algn="ctr"/>
            <a:r>
              <a:rPr lang="en-US" sz="1100" i="1" dirty="0">
                <a:solidFill>
                  <a:schemeClr val="accent1">
                    <a:lumMod val="75000"/>
                  </a:schemeClr>
                </a:solidFill>
              </a:rPr>
              <a:t>Results for an audio with sad emotion</a:t>
            </a:r>
          </a:p>
          <a:p>
            <a:pPr algn="ctr"/>
            <a:endParaRPr lang="en-US" sz="1100" i="1" dirty="0">
              <a:solidFill>
                <a:schemeClr val="accent1">
                  <a:lumMod val="75000"/>
                </a:schemeClr>
              </a:solidFill>
            </a:endParaRPr>
          </a:p>
        </p:txBody>
      </p:sp>
    </p:spTree>
    <p:extLst>
      <p:ext uri="{BB962C8B-B14F-4D97-AF65-F5344CB8AC3E}">
        <p14:creationId xmlns:p14="http://schemas.microsoft.com/office/powerpoint/2010/main" val="1994396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3"/>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Challenges Faced</a:t>
            </a:r>
            <a:endParaRPr dirty="0"/>
          </a:p>
        </p:txBody>
      </p:sp>
      <p:sp>
        <p:nvSpPr>
          <p:cNvPr id="171" name="Google Shape;171;p2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
        <p:nvSpPr>
          <p:cNvPr id="4" name="Google Shape;76;p13"/>
          <p:cNvSpPr txBox="1"/>
          <p:nvPr/>
        </p:nvSpPr>
        <p:spPr>
          <a:xfrm>
            <a:off x="657547" y="1119883"/>
            <a:ext cx="7541231" cy="3411019"/>
          </a:xfrm>
          <a:prstGeom prst="rect">
            <a:avLst/>
          </a:prstGeom>
          <a:noFill/>
          <a:ln>
            <a:noFill/>
          </a:ln>
        </p:spPr>
        <p:txBody>
          <a:bodyPr spcFirstLastPara="1" wrap="square" lIns="91425" tIns="91425" rIns="91425" bIns="91425" anchor="t" anchorCtr="0">
            <a:noAutofit/>
          </a:bodyPr>
          <a:lstStyle/>
          <a:p>
            <a:pPr marL="457200" lvl="0" indent="-317500" algn="just">
              <a:lnSpc>
                <a:spcPct val="115000"/>
              </a:lnSpc>
              <a:buSzPts val="1400"/>
              <a:buFont typeface="Arial"/>
              <a:buChar char="◎"/>
            </a:pPr>
            <a:r>
              <a:rPr lang="en-US" dirty="0">
                <a:solidFill>
                  <a:schemeClr val="dk1"/>
                </a:solidFill>
                <a:latin typeface="Source Sans Pro"/>
                <a:ea typeface="Source Sans Pro"/>
                <a:cs typeface="Source Sans Pro"/>
              </a:rPr>
              <a:t>Initially, we ran our model using the MLP classifier with the RAVDESS DATASET and discovered that while we had greater accuracy, our predictions were not up to par. We discovered that the dataset was insufficient, and that the model prediction performance was also lacking.</a:t>
            </a:r>
          </a:p>
          <a:p>
            <a:pPr marL="139700" lvl="0" algn="just">
              <a:lnSpc>
                <a:spcPct val="115000"/>
              </a:lnSpc>
              <a:buSzPts val="1400"/>
            </a:pPr>
            <a:endParaRPr lang="en-US" dirty="0">
              <a:solidFill>
                <a:schemeClr val="dk1"/>
              </a:solidFill>
              <a:latin typeface="Source Sans Pro"/>
              <a:ea typeface="Source Sans Pro"/>
              <a:cs typeface="Source Sans Pro"/>
            </a:endParaRPr>
          </a:p>
          <a:p>
            <a:pPr marL="457200" lvl="0" indent="-317500" algn="just">
              <a:lnSpc>
                <a:spcPct val="115000"/>
              </a:lnSpc>
              <a:buSzPts val="1400"/>
              <a:buFont typeface="Arial"/>
              <a:buChar char="◎"/>
            </a:pPr>
            <a:r>
              <a:rPr lang="en-US" dirty="0">
                <a:solidFill>
                  <a:schemeClr val="dk1"/>
                </a:solidFill>
                <a:latin typeface="Source Sans Pro"/>
                <a:ea typeface="Source Sans Pro"/>
                <a:cs typeface="Source Sans Pro"/>
              </a:rPr>
              <a:t>We expanded our dataset, collecting four additional datasets in which we encountered class imbalance issues, in which all emotions were not equally represented in the sample. We updated the dataset to address this problem.</a:t>
            </a:r>
          </a:p>
          <a:p>
            <a:pPr marL="139700" lvl="0" algn="just">
              <a:lnSpc>
                <a:spcPct val="115000"/>
              </a:lnSpc>
              <a:buSzPts val="1400"/>
            </a:pPr>
            <a:endParaRPr lang="en-US" dirty="0">
              <a:solidFill>
                <a:srgbClr val="263238"/>
              </a:solidFill>
              <a:latin typeface="Source Sans Pro"/>
              <a:ea typeface="Source Sans Pro"/>
              <a:cs typeface="Source Sans Pro"/>
              <a:sym typeface="Source Sans Pro"/>
            </a:endParaRPr>
          </a:p>
          <a:p>
            <a:pPr marL="457200" lvl="0" indent="-317500" algn="just">
              <a:lnSpc>
                <a:spcPct val="115000"/>
              </a:lnSpc>
              <a:buSzPts val="1400"/>
              <a:buFont typeface="Arial"/>
              <a:buChar char="◎"/>
            </a:pPr>
            <a:r>
              <a:rPr lang="en-US" dirty="0">
                <a:solidFill>
                  <a:schemeClr val="dk1"/>
                </a:solidFill>
                <a:latin typeface="Source Sans Pro"/>
                <a:ea typeface="Source Sans Pro"/>
                <a:cs typeface="Source Sans Pro"/>
              </a:rPr>
              <a:t>We investigated whether CNN, rather than MLP, could be a better approach because to its unique network structure, which includes convolution and pooling layers, and then switched to CNN for prediction.</a:t>
            </a:r>
          </a:p>
        </p:txBody>
      </p:sp>
    </p:spTree>
    <p:extLst>
      <p:ext uri="{BB962C8B-B14F-4D97-AF65-F5344CB8AC3E}">
        <p14:creationId xmlns:p14="http://schemas.microsoft.com/office/powerpoint/2010/main" val="2949528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3"/>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Challenges Faced</a:t>
            </a:r>
            <a:endParaRPr dirty="0"/>
          </a:p>
        </p:txBody>
      </p:sp>
      <p:sp>
        <p:nvSpPr>
          <p:cNvPr id="171" name="Google Shape;171;p2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
        <p:nvSpPr>
          <p:cNvPr id="4" name="Google Shape;76;p13"/>
          <p:cNvSpPr txBox="1"/>
          <p:nvPr/>
        </p:nvSpPr>
        <p:spPr>
          <a:xfrm>
            <a:off x="657547" y="1119883"/>
            <a:ext cx="7541231" cy="3411019"/>
          </a:xfrm>
          <a:prstGeom prst="rect">
            <a:avLst/>
          </a:prstGeom>
          <a:noFill/>
          <a:ln>
            <a:noFill/>
          </a:ln>
        </p:spPr>
        <p:txBody>
          <a:bodyPr spcFirstLastPara="1" wrap="square" lIns="91425" tIns="91425" rIns="91425" bIns="91425" anchor="t" anchorCtr="0">
            <a:noAutofit/>
          </a:bodyPr>
          <a:lstStyle/>
          <a:p>
            <a:pPr marL="457200" lvl="0" indent="-317500" algn="just">
              <a:lnSpc>
                <a:spcPct val="115000"/>
              </a:lnSpc>
              <a:buSzPts val="1400"/>
              <a:buFont typeface="Arial"/>
              <a:buChar char="◎"/>
            </a:pPr>
            <a:r>
              <a:rPr lang="en-US" dirty="0">
                <a:solidFill>
                  <a:schemeClr val="dk1"/>
                </a:solidFill>
                <a:latin typeface="Source Sans Pro"/>
                <a:ea typeface="Source Sans Pro"/>
                <a:cs typeface="Source Sans Pro"/>
              </a:rPr>
              <a:t>We had a difficulty with data compatibility, so we used data augmentation techniques for our vocal data. We additionally standardized and scaled our data to improve the model's performance.</a:t>
            </a:r>
          </a:p>
          <a:p>
            <a:pPr marL="457200" lvl="0" indent="-317500" algn="just">
              <a:lnSpc>
                <a:spcPct val="115000"/>
              </a:lnSpc>
              <a:buSzPts val="1400"/>
              <a:buFont typeface="Arial"/>
              <a:buChar char="◎"/>
            </a:pPr>
            <a:endParaRPr lang="en-US" dirty="0">
              <a:solidFill>
                <a:schemeClr val="dk1"/>
              </a:solidFill>
              <a:latin typeface="Source Sans Pro"/>
              <a:ea typeface="Source Sans Pro"/>
              <a:cs typeface="Source Sans Pro"/>
            </a:endParaRPr>
          </a:p>
          <a:p>
            <a:pPr marL="457200" lvl="0" indent="-317500" algn="just">
              <a:lnSpc>
                <a:spcPct val="115000"/>
              </a:lnSpc>
              <a:buSzPts val="1400"/>
              <a:buFont typeface="Arial"/>
              <a:buChar char="◎"/>
            </a:pPr>
            <a:r>
              <a:rPr lang="en-US" dirty="0">
                <a:solidFill>
                  <a:schemeClr val="dk1"/>
                </a:solidFill>
                <a:latin typeface="Source Sans Pro"/>
                <a:ea typeface="Source Sans Pro"/>
              </a:rPr>
              <a:t>We used Linear prediction coefficients (LPC) feature extraction from audios in previous techniques, but the results were not very accurate, therefore we went for MFCC feature extraction, which produced higher recognition accuracy in speech recognition systems. </a:t>
            </a:r>
          </a:p>
          <a:p>
            <a:pPr marL="457200" lvl="0" indent="-317500" algn="just">
              <a:lnSpc>
                <a:spcPct val="115000"/>
              </a:lnSpc>
              <a:buSzPts val="1400"/>
              <a:buFont typeface="Arial"/>
              <a:buChar char="◎"/>
            </a:pPr>
            <a:endParaRPr lang="en-US" dirty="0">
              <a:solidFill>
                <a:schemeClr val="dk1"/>
              </a:solidFill>
              <a:latin typeface="Source Sans Pro"/>
              <a:ea typeface="Source Sans Pro"/>
              <a:cs typeface="Source Sans Pro"/>
            </a:endParaRPr>
          </a:p>
          <a:p>
            <a:pPr marL="457200" lvl="0" indent="-317500" algn="just">
              <a:lnSpc>
                <a:spcPct val="115000"/>
              </a:lnSpc>
              <a:buSzPts val="1400"/>
              <a:buFont typeface="Arial"/>
              <a:buChar char="◎"/>
            </a:pPr>
            <a:endParaRPr lang="en-US" dirty="0">
              <a:solidFill>
                <a:schemeClr val="dk1"/>
              </a:solidFill>
              <a:latin typeface="Source Sans Pro"/>
              <a:ea typeface="Source Sans Pro"/>
              <a:cs typeface="Source Sans Pro"/>
            </a:endParaRPr>
          </a:p>
        </p:txBody>
      </p:sp>
    </p:spTree>
    <p:extLst>
      <p:ext uri="{BB962C8B-B14F-4D97-AF65-F5344CB8AC3E}">
        <p14:creationId xmlns:p14="http://schemas.microsoft.com/office/powerpoint/2010/main" val="1134095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chemeClr val="accent4"/>
                </a:solidFill>
              </a:rPr>
              <a:t>1.</a:t>
            </a:r>
            <a:endParaRPr sz="6000" dirty="0">
              <a:solidFill>
                <a:schemeClr val="accent4"/>
              </a:solidFill>
            </a:endParaRPr>
          </a:p>
          <a:p>
            <a:pPr marL="0" lvl="0" indent="0" algn="l" rtl="0">
              <a:spcBef>
                <a:spcPts val="0"/>
              </a:spcBef>
              <a:spcAft>
                <a:spcPts val="0"/>
              </a:spcAft>
              <a:buNone/>
            </a:pPr>
            <a:r>
              <a:rPr lang="en" dirty="0"/>
              <a:t>Introduction</a:t>
            </a:r>
            <a:endParaRPr dirty="0"/>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chemeClr val="accent4"/>
                </a:solidFill>
              </a:rPr>
              <a:t>4.</a:t>
            </a:r>
            <a:endParaRPr sz="6000" dirty="0">
              <a:solidFill>
                <a:schemeClr val="accent4"/>
              </a:solidFill>
            </a:endParaRPr>
          </a:p>
          <a:p>
            <a:pPr marL="0" lvl="0" indent="0" algn="l" rtl="0">
              <a:spcBef>
                <a:spcPts val="0"/>
              </a:spcBef>
              <a:spcAft>
                <a:spcPts val="0"/>
              </a:spcAft>
              <a:buNone/>
            </a:pPr>
            <a:r>
              <a:rPr lang="en" dirty="0"/>
              <a:t>Milestone Summary</a:t>
            </a:r>
            <a:endParaRPr dirty="0"/>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Tree>
    <p:extLst>
      <p:ext uri="{BB962C8B-B14F-4D97-AF65-F5344CB8AC3E}">
        <p14:creationId xmlns:p14="http://schemas.microsoft.com/office/powerpoint/2010/main" val="38802950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9"/>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Timeline</a:t>
            </a:r>
            <a:endParaRPr dirty="0"/>
          </a:p>
        </p:txBody>
      </p:sp>
      <p:sp>
        <p:nvSpPr>
          <p:cNvPr id="425" name="Google Shape;425;p3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
        <p:nvSpPr>
          <p:cNvPr id="426" name="Google Shape;426;p39"/>
          <p:cNvSpPr/>
          <p:nvPr/>
        </p:nvSpPr>
        <p:spPr>
          <a:xfrm>
            <a:off x="7735208" y="24511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ource Sans Pro"/>
                <a:ea typeface="Source Sans Pro"/>
                <a:cs typeface="Source Sans Pro"/>
                <a:sym typeface="Source Sans Pro"/>
              </a:rPr>
              <a:t>SEP 22</a:t>
            </a:r>
            <a:endParaRPr sz="1000" dirty="0">
              <a:solidFill>
                <a:schemeClr val="lt1"/>
              </a:solidFill>
              <a:latin typeface="Source Sans Pro"/>
              <a:ea typeface="Source Sans Pro"/>
              <a:cs typeface="Source Sans Pro"/>
              <a:sym typeface="Source Sans Pro"/>
            </a:endParaRPr>
          </a:p>
        </p:txBody>
      </p:sp>
      <p:sp>
        <p:nvSpPr>
          <p:cNvPr id="427" name="Google Shape;427;p39"/>
          <p:cNvSpPr/>
          <p:nvPr/>
        </p:nvSpPr>
        <p:spPr>
          <a:xfrm>
            <a:off x="7075124" y="24511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ource Sans Pro"/>
                <a:ea typeface="Source Sans Pro"/>
                <a:cs typeface="Source Sans Pro"/>
                <a:sym typeface="Source Sans Pro"/>
              </a:rPr>
              <a:t>AUG 22</a:t>
            </a:r>
            <a:endParaRPr sz="1000" dirty="0">
              <a:solidFill>
                <a:schemeClr val="lt1"/>
              </a:solidFill>
              <a:latin typeface="Source Sans Pro"/>
              <a:ea typeface="Source Sans Pro"/>
              <a:cs typeface="Source Sans Pro"/>
              <a:sym typeface="Source Sans Pro"/>
            </a:endParaRPr>
          </a:p>
        </p:txBody>
      </p:sp>
      <p:sp>
        <p:nvSpPr>
          <p:cNvPr id="428" name="Google Shape;428;p39"/>
          <p:cNvSpPr/>
          <p:nvPr/>
        </p:nvSpPr>
        <p:spPr>
          <a:xfrm>
            <a:off x="6415040" y="24511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ource Sans Pro"/>
                <a:ea typeface="Source Sans Pro"/>
                <a:cs typeface="Source Sans Pro"/>
                <a:sym typeface="Source Sans Pro"/>
              </a:rPr>
              <a:t>JUL 22</a:t>
            </a:r>
            <a:endParaRPr sz="1000" dirty="0">
              <a:solidFill>
                <a:schemeClr val="lt1"/>
              </a:solidFill>
              <a:latin typeface="Source Sans Pro"/>
              <a:ea typeface="Source Sans Pro"/>
              <a:cs typeface="Source Sans Pro"/>
              <a:sym typeface="Source Sans Pro"/>
            </a:endParaRPr>
          </a:p>
        </p:txBody>
      </p:sp>
      <p:sp>
        <p:nvSpPr>
          <p:cNvPr id="429" name="Google Shape;429;p39"/>
          <p:cNvSpPr/>
          <p:nvPr/>
        </p:nvSpPr>
        <p:spPr>
          <a:xfrm>
            <a:off x="5754956" y="24511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ource Sans Pro"/>
                <a:ea typeface="Source Sans Pro"/>
                <a:cs typeface="Source Sans Pro"/>
                <a:sym typeface="Source Sans Pro"/>
              </a:rPr>
              <a:t>JUN 22</a:t>
            </a:r>
            <a:endParaRPr sz="1000" dirty="0">
              <a:solidFill>
                <a:schemeClr val="lt1"/>
              </a:solidFill>
              <a:latin typeface="Source Sans Pro"/>
              <a:ea typeface="Source Sans Pro"/>
              <a:cs typeface="Source Sans Pro"/>
              <a:sym typeface="Source Sans Pro"/>
            </a:endParaRPr>
          </a:p>
        </p:txBody>
      </p:sp>
      <p:sp>
        <p:nvSpPr>
          <p:cNvPr id="430" name="Google Shape;430;p39"/>
          <p:cNvSpPr/>
          <p:nvPr/>
        </p:nvSpPr>
        <p:spPr>
          <a:xfrm>
            <a:off x="5094872" y="24511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ource Sans Pro"/>
                <a:ea typeface="Source Sans Pro"/>
                <a:cs typeface="Source Sans Pro"/>
                <a:sym typeface="Source Sans Pro"/>
              </a:rPr>
              <a:t>MAY 22</a:t>
            </a:r>
            <a:endParaRPr sz="1000" dirty="0">
              <a:solidFill>
                <a:schemeClr val="lt1"/>
              </a:solidFill>
              <a:latin typeface="Source Sans Pro"/>
              <a:ea typeface="Source Sans Pro"/>
              <a:cs typeface="Source Sans Pro"/>
              <a:sym typeface="Source Sans Pro"/>
            </a:endParaRPr>
          </a:p>
        </p:txBody>
      </p:sp>
      <p:sp>
        <p:nvSpPr>
          <p:cNvPr id="431" name="Google Shape;431;p39"/>
          <p:cNvSpPr/>
          <p:nvPr/>
        </p:nvSpPr>
        <p:spPr>
          <a:xfrm>
            <a:off x="4434788" y="24511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ource Sans Pro"/>
                <a:ea typeface="Source Sans Pro"/>
                <a:cs typeface="Source Sans Pro"/>
                <a:sym typeface="Source Sans Pro"/>
              </a:rPr>
              <a:t>APR 22</a:t>
            </a:r>
            <a:endParaRPr sz="1000" dirty="0">
              <a:solidFill>
                <a:schemeClr val="lt1"/>
              </a:solidFill>
              <a:latin typeface="Source Sans Pro"/>
              <a:ea typeface="Source Sans Pro"/>
              <a:cs typeface="Source Sans Pro"/>
              <a:sym typeface="Source Sans Pro"/>
            </a:endParaRPr>
          </a:p>
        </p:txBody>
      </p:sp>
      <p:sp>
        <p:nvSpPr>
          <p:cNvPr id="432" name="Google Shape;432;p39"/>
          <p:cNvSpPr/>
          <p:nvPr/>
        </p:nvSpPr>
        <p:spPr>
          <a:xfrm>
            <a:off x="3774703" y="2415858"/>
            <a:ext cx="890803" cy="449440"/>
          </a:xfrm>
          <a:prstGeom prst="homePlate">
            <a:avLst>
              <a:gd name="adj" fmla="val 32030"/>
            </a:avLst>
          </a:prstGeom>
          <a:solidFill>
            <a:schemeClr val="accent2">
              <a:lumMod val="40000"/>
              <a:lumOff val="60000"/>
            </a:schemeClr>
          </a:solidFill>
          <a:ln w="28575">
            <a:noFill/>
          </a:ln>
          <a:effectLst>
            <a:glow rad="101600">
              <a:schemeClr val="accent6">
                <a:satMod val="175000"/>
                <a:alpha val="40000"/>
              </a:schemeClr>
            </a:glow>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ource Sans Pro"/>
                <a:ea typeface="Source Sans Pro"/>
                <a:cs typeface="Source Sans Pro"/>
                <a:sym typeface="Source Sans Pro"/>
              </a:rPr>
              <a:t>MAR 22</a:t>
            </a:r>
            <a:endParaRPr sz="1000" dirty="0">
              <a:solidFill>
                <a:schemeClr val="lt1"/>
              </a:solidFill>
              <a:latin typeface="Source Sans Pro"/>
              <a:ea typeface="Source Sans Pro"/>
              <a:cs typeface="Source Sans Pro"/>
              <a:sym typeface="Source Sans Pro"/>
            </a:endParaRPr>
          </a:p>
        </p:txBody>
      </p:sp>
      <p:sp>
        <p:nvSpPr>
          <p:cNvPr id="433" name="Google Shape;433;p39"/>
          <p:cNvSpPr/>
          <p:nvPr/>
        </p:nvSpPr>
        <p:spPr>
          <a:xfrm>
            <a:off x="3114619" y="24511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ource Sans Pro"/>
                <a:ea typeface="Source Sans Pro"/>
                <a:cs typeface="Source Sans Pro"/>
                <a:sym typeface="Source Sans Pro"/>
              </a:rPr>
              <a:t>FEB 22</a:t>
            </a:r>
            <a:endParaRPr sz="1000" dirty="0">
              <a:solidFill>
                <a:schemeClr val="lt1"/>
              </a:solidFill>
              <a:latin typeface="Source Sans Pro"/>
              <a:ea typeface="Source Sans Pro"/>
              <a:cs typeface="Source Sans Pro"/>
              <a:sym typeface="Source Sans Pro"/>
            </a:endParaRPr>
          </a:p>
        </p:txBody>
      </p:sp>
      <p:sp>
        <p:nvSpPr>
          <p:cNvPr id="434" name="Google Shape;434;p39"/>
          <p:cNvSpPr/>
          <p:nvPr/>
        </p:nvSpPr>
        <p:spPr>
          <a:xfrm>
            <a:off x="2454535" y="24511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ource Sans Pro"/>
                <a:ea typeface="Source Sans Pro"/>
                <a:cs typeface="Source Sans Pro"/>
                <a:sym typeface="Source Sans Pro"/>
              </a:rPr>
              <a:t>JAN 22</a:t>
            </a:r>
            <a:endParaRPr sz="1000" dirty="0">
              <a:solidFill>
                <a:schemeClr val="lt1"/>
              </a:solidFill>
              <a:latin typeface="Source Sans Pro"/>
              <a:ea typeface="Source Sans Pro"/>
              <a:cs typeface="Source Sans Pro"/>
              <a:sym typeface="Source Sans Pro"/>
            </a:endParaRPr>
          </a:p>
        </p:txBody>
      </p:sp>
      <p:sp>
        <p:nvSpPr>
          <p:cNvPr id="435" name="Google Shape;435;p39"/>
          <p:cNvSpPr/>
          <p:nvPr/>
        </p:nvSpPr>
        <p:spPr>
          <a:xfrm>
            <a:off x="1794451" y="24511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ource Sans Pro"/>
                <a:ea typeface="Source Sans Pro"/>
                <a:cs typeface="Source Sans Pro"/>
                <a:sym typeface="Source Sans Pro"/>
              </a:rPr>
              <a:t>DEC 21</a:t>
            </a:r>
            <a:endParaRPr sz="1000" dirty="0">
              <a:solidFill>
                <a:schemeClr val="lt1"/>
              </a:solidFill>
              <a:latin typeface="Source Sans Pro"/>
              <a:ea typeface="Source Sans Pro"/>
              <a:cs typeface="Source Sans Pro"/>
              <a:sym typeface="Source Sans Pro"/>
            </a:endParaRPr>
          </a:p>
        </p:txBody>
      </p:sp>
      <p:sp>
        <p:nvSpPr>
          <p:cNvPr id="436" name="Google Shape;436;p39"/>
          <p:cNvSpPr/>
          <p:nvPr/>
        </p:nvSpPr>
        <p:spPr>
          <a:xfrm>
            <a:off x="1134367" y="24511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ource Sans Pro"/>
                <a:ea typeface="Source Sans Pro"/>
                <a:cs typeface="Source Sans Pro"/>
                <a:sym typeface="Source Sans Pro"/>
              </a:rPr>
              <a:t>NOV 21</a:t>
            </a:r>
            <a:endParaRPr sz="1000" dirty="0">
              <a:solidFill>
                <a:schemeClr val="lt1"/>
              </a:solidFill>
              <a:latin typeface="Source Sans Pro"/>
              <a:ea typeface="Source Sans Pro"/>
              <a:cs typeface="Source Sans Pro"/>
              <a:sym typeface="Source Sans Pro"/>
            </a:endParaRPr>
          </a:p>
        </p:txBody>
      </p:sp>
      <p:sp>
        <p:nvSpPr>
          <p:cNvPr id="437" name="Google Shape;437;p39"/>
          <p:cNvSpPr/>
          <p:nvPr/>
        </p:nvSpPr>
        <p:spPr>
          <a:xfrm>
            <a:off x="474283" y="24511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ource Sans Pro"/>
                <a:ea typeface="Source Sans Pro"/>
                <a:cs typeface="Source Sans Pro"/>
                <a:sym typeface="Source Sans Pro"/>
              </a:rPr>
              <a:t>OCT 21</a:t>
            </a:r>
            <a:endParaRPr sz="1000" dirty="0">
              <a:solidFill>
                <a:schemeClr val="lt1"/>
              </a:solidFill>
              <a:latin typeface="Source Sans Pro"/>
              <a:ea typeface="Source Sans Pro"/>
              <a:cs typeface="Source Sans Pro"/>
              <a:sym typeface="Source Sans Pro"/>
            </a:endParaRPr>
          </a:p>
        </p:txBody>
      </p:sp>
      <p:sp>
        <p:nvSpPr>
          <p:cNvPr id="438" name="Google Shape;438;p39"/>
          <p:cNvSpPr/>
          <p:nvPr/>
        </p:nvSpPr>
        <p:spPr>
          <a:xfrm>
            <a:off x="0" y="2451150"/>
            <a:ext cx="6372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441" name="Google Shape;441;p39"/>
          <p:cNvCxnSpPr/>
          <p:nvPr/>
        </p:nvCxnSpPr>
        <p:spPr>
          <a:xfrm rot="10800000">
            <a:off x="1539019" y="1952550"/>
            <a:ext cx="0" cy="498600"/>
          </a:xfrm>
          <a:prstGeom prst="straightConnector1">
            <a:avLst/>
          </a:prstGeom>
          <a:noFill/>
          <a:ln w="9525" cap="flat" cmpd="sng">
            <a:solidFill>
              <a:schemeClr val="lt2"/>
            </a:solidFill>
            <a:prstDash val="solid"/>
            <a:round/>
            <a:headEnd type="oval" w="med" len="med"/>
            <a:tailEnd type="oval" w="med" len="med"/>
          </a:ln>
        </p:spPr>
      </p:cxnSp>
      <p:sp>
        <p:nvSpPr>
          <p:cNvPr id="442" name="Google Shape;442;p39"/>
          <p:cNvSpPr txBox="1"/>
          <p:nvPr/>
        </p:nvSpPr>
        <p:spPr>
          <a:xfrm>
            <a:off x="486018" y="1404320"/>
            <a:ext cx="2106000" cy="597391"/>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sz="1200" b="1" dirty="0">
                <a:solidFill>
                  <a:schemeClr val="tx1"/>
                </a:solidFill>
                <a:latin typeface="Source Sans Pro"/>
                <a:ea typeface="Source Sans Pro"/>
                <a:cs typeface="Source Sans Pro"/>
                <a:sym typeface="Source Sans Pro"/>
              </a:rPr>
              <a:t>MODULE 1 | Part -1</a:t>
            </a:r>
          </a:p>
          <a:p>
            <a:pPr marL="0" marR="0" lvl="0" indent="0" algn="ctr" rtl="0">
              <a:lnSpc>
                <a:spcPct val="100000"/>
              </a:lnSpc>
              <a:spcBef>
                <a:spcPts val="0"/>
              </a:spcBef>
              <a:spcAft>
                <a:spcPts val="0"/>
              </a:spcAft>
              <a:buNone/>
            </a:pPr>
            <a:r>
              <a:rPr lang="en-US" sz="1200" dirty="0">
                <a:solidFill>
                  <a:schemeClr val="dk2"/>
                </a:solidFill>
                <a:latin typeface="Source Sans Pro"/>
                <a:ea typeface="Source Sans Pro"/>
                <a:cs typeface="Source Sans Pro"/>
                <a:sym typeface="Source Sans Pro"/>
              </a:rPr>
              <a:t>Literature Review</a:t>
            </a:r>
          </a:p>
          <a:p>
            <a:pPr marL="0" marR="0" lvl="0" indent="0" algn="ctr" rtl="0">
              <a:lnSpc>
                <a:spcPct val="100000"/>
              </a:lnSpc>
              <a:spcBef>
                <a:spcPts val="0"/>
              </a:spcBef>
              <a:spcAft>
                <a:spcPts val="0"/>
              </a:spcAft>
              <a:buNone/>
            </a:pPr>
            <a:endParaRPr sz="1200" dirty="0">
              <a:solidFill>
                <a:schemeClr val="dk2"/>
              </a:solidFill>
              <a:latin typeface="Source Sans Pro"/>
              <a:ea typeface="Source Sans Pro"/>
              <a:cs typeface="Source Sans Pro"/>
              <a:sym typeface="Source Sans Pro"/>
            </a:endParaRPr>
          </a:p>
        </p:txBody>
      </p:sp>
      <p:cxnSp>
        <p:nvCxnSpPr>
          <p:cNvPr id="447" name="Google Shape;447;p39"/>
          <p:cNvCxnSpPr/>
          <p:nvPr/>
        </p:nvCxnSpPr>
        <p:spPr>
          <a:xfrm rot="10800000">
            <a:off x="6053863" y="1977131"/>
            <a:ext cx="0" cy="498600"/>
          </a:xfrm>
          <a:prstGeom prst="straightConnector1">
            <a:avLst/>
          </a:prstGeom>
          <a:noFill/>
          <a:ln w="9525" cap="flat" cmpd="sng">
            <a:solidFill>
              <a:schemeClr val="lt2"/>
            </a:solidFill>
            <a:prstDash val="solid"/>
            <a:round/>
            <a:headEnd type="oval" w="med" len="med"/>
            <a:tailEnd type="oval" w="med" len="med"/>
          </a:ln>
        </p:spPr>
      </p:cxnSp>
      <p:sp>
        <p:nvSpPr>
          <p:cNvPr id="448" name="Google Shape;448;p39"/>
          <p:cNvSpPr txBox="1"/>
          <p:nvPr/>
        </p:nvSpPr>
        <p:spPr>
          <a:xfrm>
            <a:off x="4949802" y="1294544"/>
            <a:ext cx="2208121" cy="851360"/>
          </a:xfrm>
          <a:prstGeom prst="rect">
            <a:avLst/>
          </a:prstGeom>
          <a:noFill/>
          <a:ln>
            <a:noFill/>
          </a:ln>
        </p:spPr>
        <p:txBody>
          <a:bodyPr spcFirstLastPara="1" wrap="square" lIns="0" tIns="0" rIns="0" bIns="0" anchor="b" anchorCtr="0">
            <a:noAutofit/>
          </a:bodyPr>
          <a:lstStyle/>
          <a:p>
            <a:pPr lvl="0" algn="ctr"/>
            <a:r>
              <a:rPr lang="en-US" sz="1200" b="1" dirty="0">
                <a:solidFill>
                  <a:schemeClr val="tx1"/>
                </a:solidFill>
                <a:latin typeface="Source Sans Pro"/>
                <a:ea typeface="Source Sans Pro"/>
                <a:cs typeface="Source Sans Pro"/>
                <a:sym typeface="Source Sans Pro"/>
              </a:rPr>
              <a:t>MODULE 3</a:t>
            </a:r>
          </a:p>
          <a:p>
            <a:pPr lvl="0" algn="ctr"/>
            <a:r>
              <a:rPr lang="en-US" sz="1200" dirty="0">
                <a:solidFill>
                  <a:schemeClr val="dk2"/>
                </a:solidFill>
                <a:latin typeface="Source Sans Pro"/>
                <a:ea typeface="Source Sans Pro"/>
                <a:cs typeface="Source Sans Pro"/>
                <a:sym typeface="Source Sans Pro"/>
              </a:rPr>
              <a:t>Application Development</a:t>
            </a:r>
          </a:p>
          <a:p>
            <a:pPr lvl="0" algn="ctr"/>
            <a:endParaRPr lang="en-US" sz="1200" dirty="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None/>
            </a:pPr>
            <a:endParaRPr sz="1200" dirty="0">
              <a:solidFill>
                <a:schemeClr val="dk2"/>
              </a:solidFill>
              <a:latin typeface="Source Sans Pro"/>
              <a:ea typeface="Source Sans Pro"/>
              <a:cs typeface="Source Sans Pro"/>
              <a:sym typeface="Source Sans Pro"/>
            </a:endParaRPr>
          </a:p>
        </p:txBody>
      </p:sp>
      <p:cxnSp>
        <p:nvCxnSpPr>
          <p:cNvPr id="449" name="Google Shape;449;p39"/>
          <p:cNvCxnSpPr/>
          <p:nvPr/>
        </p:nvCxnSpPr>
        <p:spPr>
          <a:xfrm rot="10800000">
            <a:off x="7667305" y="1977131"/>
            <a:ext cx="0" cy="498600"/>
          </a:xfrm>
          <a:prstGeom prst="straightConnector1">
            <a:avLst/>
          </a:prstGeom>
          <a:noFill/>
          <a:ln w="9525" cap="flat" cmpd="sng">
            <a:solidFill>
              <a:schemeClr val="lt2"/>
            </a:solidFill>
            <a:prstDash val="solid"/>
            <a:round/>
            <a:headEnd type="oval" w="med" len="med"/>
            <a:tailEnd type="oval" w="med" len="med"/>
          </a:ln>
        </p:spPr>
      </p:cxnSp>
      <p:sp>
        <p:nvSpPr>
          <p:cNvPr id="450" name="Google Shape;450;p39"/>
          <p:cNvSpPr txBox="1"/>
          <p:nvPr/>
        </p:nvSpPr>
        <p:spPr>
          <a:xfrm>
            <a:off x="6956272" y="1565154"/>
            <a:ext cx="1657910" cy="558845"/>
          </a:xfrm>
          <a:prstGeom prst="rect">
            <a:avLst/>
          </a:prstGeom>
          <a:noFill/>
          <a:ln>
            <a:noFill/>
          </a:ln>
        </p:spPr>
        <p:txBody>
          <a:bodyPr spcFirstLastPara="1" wrap="square" lIns="0" tIns="0" rIns="0" bIns="0" anchor="b" anchorCtr="0">
            <a:noAutofit/>
          </a:bodyPr>
          <a:lstStyle/>
          <a:p>
            <a:pPr lvl="0" algn="ctr"/>
            <a:r>
              <a:rPr lang="en-US" sz="1200" b="1" dirty="0">
                <a:solidFill>
                  <a:schemeClr val="tx1"/>
                </a:solidFill>
                <a:latin typeface="Source Sans Pro"/>
                <a:ea typeface="Source Sans Pro"/>
                <a:cs typeface="Source Sans Pro"/>
                <a:sym typeface="Source Sans Pro"/>
              </a:rPr>
              <a:t>MODULE 5</a:t>
            </a:r>
          </a:p>
          <a:p>
            <a:pPr lvl="0" algn="ctr"/>
            <a:r>
              <a:rPr lang="en-US" sz="1200" dirty="0">
                <a:solidFill>
                  <a:schemeClr val="dk2"/>
                </a:solidFill>
                <a:latin typeface="Source Sans Pro"/>
                <a:ea typeface="Source Sans Pro"/>
                <a:cs typeface="Source Sans Pro"/>
                <a:sym typeface="Source Sans Pro"/>
              </a:rPr>
              <a:t>Documentation</a:t>
            </a:r>
          </a:p>
          <a:p>
            <a:pPr lvl="0" algn="ctr"/>
            <a:endParaRPr lang="en-US" sz="1200" dirty="0">
              <a:solidFill>
                <a:schemeClr val="dk2"/>
              </a:solidFill>
              <a:latin typeface="Source Sans Pro"/>
              <a:ea typeface="Source Sans Pro"/>
              <a:cs typeface="Source Sans Pro"/>
              <a:sym typeface="Source Sans Pro"/>
            </a:endParaRPr>
          </a:p>
          <a:p>
            <a:pPr lvl="0"/>
            <a:endParaRPr lang="en-US" sz="1200" dirty="0">
              <a:solidFill>
                <a:schemeClr val="dk2"/>
              </a:solidFill>
              <a:latin typeface="Source Sans Pro"/>
              <a:ea typeface="Source Sans Pro"/>
              <a:cs typeface="Source Sans Pro"/>
              <a:sym typeface="Source Sans Pro"/>
            </a:endParaRPr>
          </a:p>
        </p:txBody>
      </p:sp>
      <p:cxnSp>
        <p:nvCxnSpPr>
          <p:cNvPr id="457" name="Google Shape;457;p39"/>
          <p:cNvCxnSpPr/>
          <p:nvPr/>
        </p:nvCxnSpPr>
        <p:spPr>
          <a:xfrm rot="10800000">
            <a:off x="5403392" y="2820169"/>
            <a:ext cx="0" cy="498600"/>
          </a:xfrm>
          <a:prstGeom prst="straightConnector1">
            <a:avLst/>
          </a:prstGeom>
          <a:noFill/>
          <a:ln w="9525" cap="flat" cmpd="sng">
            <a:solidFill>
              <a:schemeClr val="lt2"/>
            </a:solidFill>
            <a:prstDash val="solid"/>
            <a:round/>
            <a:headEnd type="oval" w="med" len="med"/>
            <a:tailEnd type="oval" w="med" len="med"/>
          </a:ln>
        </p:spPr>
      </p:cxnSp>
      <p:sp>
        <p:nvSpPr>
          <p:cNvPr id="458" name="Google Shape;458;p39"/>
          <p:cNvSpPr txBox="1"/>
          <p:nvPr/>
        </p:nvSpPr>
        <p:spPr>
          <a:xfrm>
            <a:off x="4506360" y="3421089"/>
            <a:ext cx="1794064" cy="533400"/>
          </a:xfrm>
          <a:prstGeom prst="rect">
            <a:avLst/>
          </a:prstGeom>
          <a:noFill/>
          <a:ln>
            <a:noFill/>
          </a:ln>
        </p:spPr>
        <p:txBody>
          <a:bodyPr spcFirstLastPara="1" wrap="square" lIns="0" tIns="0" rIns="0" bIns="0" anchor="t" anchorCtr="0">
            <a:noAutofit/>
          </a:bodyPr>
          <a:lstStyle/>
          <a:p>
            <a:pPr lvl="0" algn="ctr"/>
            <a:r>
              <a:rPr lang="en-US" sz="1200" b="1" dirty="0">
                <a:solidFill>
                  <a:schemeClr val="tx1"/>
                </a:solidFill>
                <a:latin typeface="Source Sans Pro"/>
                <a:ea typeface="Source Sans Pro"/>
                <a:cs typeface="Source Sans Pro"/>
                <a:sym typeface="Source Sans Pro"/>
              </a:rPr>
              <a:t>MODULE 2 | Part-2</a:t>
            </a:r>
          </a:p>
          <a:p>
            <a:pPr lvl="0" algn="ctr"/>
            <a:r>
              <a:rPr lang="en-US" sz="1200" dirty="0">
                <a:solidFill>
                  <a:schemeClr val="dk2"/>
                </a:solidFill>
                <a:latin typeface="Source Sans Pro"/>
                <a:ea typeface="Source Sans Pro"/>
                <a:cs typeface="Source Sans Pro"/>
                <a:sym typeface="Source Sans Pro"/>
              </a:rPr>
              <a:t>Model Development</a:t>
            </a:r>
          </a:p>
          <a:p>
            <a:pPr lvl="0" algn="ctr"/>
            <a:endParaRPr lang="en-US" sz="900" dirty="0">
              <a:solidFill>
                <a:schemeClr val="dk2"/>
              </a:solidFill>
              <a:latin typeface="Source Sans Pro"/>
              <a:ea typeface="Source Sans Pro"/>
              <a:cs typeface="Source Sans Pro"/>
              <a:sym typeface="Source Sans Pro"/>
            </a:endParaRPr>
          </a:p>
        </p:txBody>
      </p:sp>
      <p:cxnSp>
        <p:nvCxnSpPr>
          <p:cNvPr id="459" name="Google Shape;459;p39"/>
          <p:cNvCxnSpPr/>
          <p:nvPr/>
        </p:nvCxnSpPr>
        <p:spPr>
          <a:xfrm rot="10800000">
            <a:off x="6970328" y="2820169"/>
            <a:ext cx="0" cy="498600"/>
          </a:xfrm>
          <a:prstGeom prst="straightConnector1">
            <a:avLst/>
          </a:prstGeom>
          <a:noFill/>
          <a:ln w="9525" cap="flat" cmpd="sng">
            <a:solidFill>
              <a:schemeClr val="lt2"/>
            </a:solidFill>
            <a:prstDash val="solid"/>
            <a:round/>
            <a:headEnd type="oval" w="med" len="med"/>
            <a:tailEnd type="oval" w="med" len="med"/>
          </a:ln>
        </p:spPr>
      </p:cxnSp>
      <p:sp>
        <p:nvSpPr>
          <p:cNvPr id="460" name="Google Shape;460;p39"/>
          <p:cNvSpPr txBox="1"/>
          <p:nvPr/>
        </p:nvSpPr>
        <p:spPr>
          <a:xfrm>
            <a:off x="6166406" y="3421089"/>
            <a:ext cx="1866977" cy="533400"/>
          </a:xfrm>
          <a:prstGeom prst="rect">
            <a:avLst/>
          </a:prstGeom>
          <a:noFill/>
          <a:ln>
            <a:noFill/>
          </a:ln>
        </p:spPr>
        <p:txBody>
          <a:bodyPr spcFirstLastPara="1" wrap="square" lIns="0" tIns="0" rIns="0" bIns="0" anchor="t" anchorCtr="0">
            <a:noAutofit/>
          </a:bodyPr>
          <a:lstStyle/>
          <a:p>
            <a:pPr lvl="0" algn="ctr"/>
            <a:r>
              <a:rPr lang="en-US" sz="1200" b="1" dirty="0">
                <a:solidFill>
                  <a:schemeClr val="tx1"/>
                </a:solidFill>
                <a:latin typeface="Source Sans Pro"/>
                <a:ea typeface="Source Sans Pro"/>
                <a:cs typeface="Source Sans Pro"/>
                <a:sym typeface="Source Sans Pro"/>
              </a:rPr>
              <a:t>MODULE 4</a:t>
            </a:r>
          </a:p>
          <a:p>
            <a:pPr lvl="0" algn="ctr"/>
            <a:r>
              <a:rPr lang="en-US" sz="1200" dirty="0">
                <a:solidFill>
                  <a:schemeClr val="dk2"/>
                </a:solidFill>
                <a:latin typeface="Source Sans Pro"/>
                <a:ea typeface="Source Sans Pro"/>
                <a:cs typeface="Source Sans Pro"/>
                <a:sym typeface="Source Sans Pro"/>
              </a:rPr>
              <a:t>Integration and Testing</a:t>
            </a:r>
          </a:p>
          <a:p>
            <a:pPr lvl="0" algn="ctr"/>
            <a:endParaRPr lang="en-US" sz="1200" dirty="0">
              <a:solidFill>
                <a:schemeClr val="dk2"/>
              </a:solidFill>
              <a:latin typeface="Source Sans Pro"/>
              <a:ea typeface="Source Sans Pro"/>
              <a:cs typeface="Source Sans Pro"/>
              <a:sym typeface="Source Sans Pro"/>
            </a:endParaRPr>
          </a:p>
          <a:p>
            <a:pPr lvl="0"/>
            <a:endParaRPr lang="en-US" sz="1200" dirty="0">
              <a:solidFill>
                <a:schemeClr val="dk2"/>
              </a:solidFill>
              <a:latin typeface="Source Sans Pro"/>
              <a:ea typeface="Source Sans Pro"/>
              <a:cs typeface="Source Sans Pro"/>
              <a:sym typeface="Source Sans Pro"/>
            </a:endParaRPr>
          </a:p>
        </p:txBody>
      </p:sp>
      <p:cxnSp>
        <p:nvCxnSpPr>
          <p:cNvPr id="41" name="Google Shape;457;p39"/>
          <p:cNvCxnSpPr/>
          <p:nvPr/>
        </p:nvCxnSpPr>
        <p:spPr>
          <a:xfrm rot="10800000">
            <a:off x="2213648" y="2820169"/>
            <a:ext cx="0" cy="498600"/>
          </a:xfrm>
          <a:prstGeom prst="straightConnector1">
            <a:avLst/>
          </a:prstGeom>
          <a:noFill/>
          <a:ln w="9525" cap="flat" cmpd="sng">
            <a:solidFill>
              <a:schemeClr val="lt2"/>
            </a:solidFill>
            <a:prstDash val="solid"/>
            <a:round/>
            <a:headEnd type="oval" w="med" len="med"/>
            <a:tailEnd type="oval" w="med" len="med"/>
          </a:ln>
        </p:spPr>
      </p:cxnSp>
      <p:sp>
        <p:nvSpPr>
          <p:cNvPr id="42" name="Google Shape;442;p39"/>
          <p:cNvSpPr txBox="1"/>
          <p:nvPr/>
        </p:nvSpPr>
        <p:spPr>
          <a:xfrm>
            <a:off x="1429246" y="3592884"/>
            <a:ext cx="1568802" cy="597391"/>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sz="1200" b="1" dirty="0">
                <a:solidFill>
                  <a:schemeClr val="tx1"/>
                </a:solidFill>
                <a:latin typeface="Source Sans Pro"/>
                <a:ea typeface="Source Sans Pro"/>
                <a:cs typeface="Source Sans Pro"/>
                <a:sym typeface="Source Sans Pro"/>
              </a:rPr>
              <a:t>MODULE 1 | Part-2</a:t>
            </a:r>
          </a:p>
          <a:p>
            <a:pPr marL="0" marR="0" lvl="0" indent="0" algn="ctr" rtl="0">
              <a:lnSpc>
                <a:spcPct val="100000"/>
              </a:lnSpc>
              <a:spcBef>
                <a:spcPts val="0"/>
              </a:spcBef>
              <a:spcAft>
                <a:spcPts val="0"/>
              </a:spcAft>
              <a:buNone/>
            </a:pPr>
            <a:r>
              <a:rPr lang="en-US" sz="1200" dirty="0">
                <a:solidFill>
                  <a:schemeClr val="dk2"/>
                </a:solidFill>
                <a:latin typeface="Source Sans Pro"/>
                <a:ea typeface="Source Sans Pro"/>
                <a:cs typeface="Source Sans Pro"/>
                <a:sym typeface="Source Sans Pro"/>
              </a:rPr>
              <a:t>Data Collection and Organization</a:t>
            </a:r>
          </a:p>
          <a:p>
            <a:pPr marL="0" marR="0" lvl="0" indent="0" algn="ctr" rtl="0">
              <a:lnSpc>
                <a:spcPct val="100000"/>
              </a:lnSpc>
              <a:spcBef>
                <a:spcPts val="0"/>
              </a:spcBef>
              <a:spcAft>
                <a:spcPts val="0"/>
              </a:spcAft>
              <a:buNone/>
            </a:pPr>
            <a:endParaRPr sz="1200" dirty="0">
              <a:solidFill>
                <a:schemeClr val="dk2"/>
              </a:solidFill>
              <a:latin typeface="Source Sans Pro"/>
              <a:ea typeface="Source Sans Pro"/>
              <a:cs typeface="Source Sans Pro"/>
              <a:sym typeface="Source Sans Pro"/>
            </a:endParaRPr>
          </a:p>
        </p:txBody>
      </p:sp>
      <p:cxnSp>
        <p:nvCxnSpPr>
          <p:cNvPr id="43" name="Google Shape;441;p39"/>
          <p:cNvCxnSpPr/>
          <p:nvPr/>
        </p:nvCxnSpPr>
        <p:spPr>
          <a:xfrm rot="10800000">
            <a:off x="3536666" y="1969494"/>
            <a:ext cx="0" cy="498600"/>
          </a:xfrm>
          <a:prstGeom prst="straightConnector1">
            <a:avLst/>
          </a:prstGeom>
          <a:noFill/>
          <a:ln w="9525" cap="flat" cmpd="sng">
            <a:solidFill>
              <a:schemeClr val="lt2"/>
            </a:solidFill>
            <a:prstDash val="solid"/>
            <a:round/>
            <a:headEnd type="oval" w="med" len="med"/>
            <a:tailEnd type="oval" w="med" len="med"/>
          </a:ln>
        </p:spPr>
      </p:cxnSp>
      <p:sp>
        <p:nvSpPr>
          <p:cNvPr id="44" name="Google Shape;458;p39"/>
          <p:cNvSpPr txBox="1"/>
          <p:nvPr/>
        </p:nvSpPr>
        <p:spPr>
          <a:xfrm>
            <a:off x="2679706" y="1436315"/>
            <a:ext cx="1794064" cy="533400"/>
          </a:xfrm>
          <a:prstGeom prst="rect">
            <a:avLst/>
          </a:prstGeom>
          <a:noFill/>
          <a:ln>
            <a:noFill/>
          </a:ln>
        </p:spPr>
        <p:txBody>
          <a:bodyPr spcFirstLastPara="1" wrap="square" lIns="0" tIns="0" rIns="0" bIns="0" anchor="t" anchorCtr="0">
            <a:noAutofit/>
          </a:bodyPr>
          <a:lstStyle/>
          <a:p>
            <a:pPr lvl="0" algn="ctr"/>
            <a:r>
              <a:rPr lang="en-US" sz="1200" b="1" dirty="0">
                <a:solidFill>
                  <a:schemeClr val="tx1"/>
                </a:solidFill>
                <a:latin typeface="Source Sans Pro"/>
                <a:ea typeface="Source Sans Pro"/>
                <a:cs typeface="Source Sans Pro"/>
                <a:sym typeface="Source Sans Pro"/>
              </a:rPr>
              <a:t>MODULE 2 | Part-1</a:t>
            </a:r>
          </a:p>
          <a:p>
            <a:pPr lvl="0" algn="ctr"/>
            <a:r>
              <a:rPr lang="en-US" sz="1200" dirty="0">
                <a:solidFill>
                  <a:schemeClr val="dk2"/>
                </a:solidFill>
                <a:latin typeface="Source Sans Pro"/>
                <a:ea typeface="Source Sans Pro"/>
                <a:cs typeface="Source Sans Pro"/>
                <a:sym typeface="Source Sans Pro"/>
              </a:rPr>
              <a:t>Feature Extraction</a:t>
            </a:r>
          </a:p>
          <a:p>
            <a:pPr lvl="0" algn="ctr"/>
            <a:endParaRPr lang="en-US" sz="900" dirty="0">
              <a:solidFill>
                <a:schemeClr val="dk2"/>
              </a:solidFill>
              <a:latin typeface="Source Sans Pro"/>
              <a:ea typeface="Source Sans Pro"/>
              <a:cs typeface="Source Sans Pro"/>
              <a:sym typeface="Source Sans Pr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6"/>
        <p:cNvGrpSpPr/>
        <p:nvPr/>
      </p:nvGrpSpPr>
      <p:grpSpPr>
        <a:xfrm>
          <a:off x="0" y="0"/>
          <a:ext cx="0" cy="0"/>
          <a:chOff x="0" y="0"/>
          <a:chExt cx="0" cy="0"/>
        </a:xfrm>
      </p:grpSpPr>
      <p:sp>
        <p:nvSpPr>
          <p:cNvPr id="287" name="Google Shape;287;p31"/>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Achieved Milestones</a:t>
            </a:r>
            <a:endParaRPr dirty="0"/>
          </a:p>
        </p:txBody>
      </p:sp>
      <p:sp>
        <p:nvSpPr>
          <p:cNvPr id="288" name="Google Shape;288;p31"/>
          <p:cNvSpPr txBox="1">
            <a:spLocks noGrp="1"/>
          </p:cNvSpPr>
          <p:nvPr>
            <p:ph type="body" idx="1"/>
          </p:nvPr>
        </p:nvSpPr>
        <p:spPr>
          <a:xfrm>
            <a:off x="1772469" y="1363386"/>
            <a:ext cx="2419800" cy="1169700"/>
          </a:xfrm>
          <a:prstGeom prst="roundRect">
            <a:avLst/>
          </a:prstGeom>
          <a:solidFill>
            <a:schemeClr val="accent1">
              <a:lumMod val="20000"/>
              <a:lumOff val="80000"/>
            </a:schemeClr>
          </a:solidFill>
          <a:ln>
            <a:noFill/>
          </a:ln>
          <a:effectLst>
            <a:outerShdw blurRad="50800" dist="38100" dir="5400000" algn="t" rotWithShape="0">
              <a:prstClr val="black">
                <a:alpha val="40000"/>
              </a:prstClr>
            </a:outerShdw>
          </a:effectLst>
        </p:spPr>
        <p:txBody>
          <a:bodyPr spcFirstLastPara="1" wrap="square" lIns="91425" tIns="91425" rIns="91425" bIns="91425" anchor="t" anchorCtr="0">
            <a:noAutofit/>
          </a:bodyPr>
          <a:lstStyle/>
          <a:p>
            <a:pPr marL="0" lvl="0" indent="0" algn="ctr" rtl="0">
              <a:lnSpc>
                <a:spcPct val="150000"/>
              </a:lnSpc>
              <a:spcBef>
                <a:spcPts val="600"/>
              </a:spcBef>
              <a:spcAft>
                <a:spcPts val="0"/>
              </a:spcAft>
              <a:buNone/>
            </a:pPr>
            <a:r>
              <a:rPr lang="en-US" b="1" dirty="0"/>
              <a:t>Module 1 | Part-1</a:t>
            </a:r>
            <a:endParaRPr b="1" dirty="0"/>
          </a:p>
          <a:p>
            <a:pPr marL="0" lvl="0" indent="0" algn="ctr" rtl="0">
              <a:lnSpc>
                <a:spcPct val="150000"/>
              </a:lnSpc>
              <a:spcBef>
                <a:spcPts val="600"/>
              </a:spcBef>
              <a:spcAft>
                <a:spcPts val="0"/>
              </a:spcAft>
              <a:buNone/>
            </a:pPr>
            <a:r>
              <a:rPr lang="en" sz="1200" dirty="0"/>
              <a:t>Literature Review (Completed)</a:t>
            </a:r>
            <a:endParaRPr sz="1200" dirty="0"/>
          </a:p>
        </p:txBody>
      </p:sp>
      <p:sp>
        <p:nvSpPr>
          <p:cNvPr id="289" name="Google Shape;289;p31"/>
          <p:cNvSpPr txBox="1">
            <a:spLocks noGrp="1"/>
          </p:cNvSpPr>
          <p:nvPr>
            <p:ph type="body" idx="2"/>
          </p:nvPr>
        </p:nvSpPr>
        <p:spPr>
          <a:xfrm>
            <a:off x="4706726" y="1363386"/>
            <a:ext cx="2419800" cy="1169700"/>
          </a:xfrm>
          <a:prstGeom prst="roundRect">
            <a:avLst/>
          </a:prstGeom>
          <a:solidFill>
            <a:schemeClr val="accent1">
              <a:lumMod val="20000"/>
              <a:lumOff val="80000"/>
            </a:schemeClr>
          </a:solidFill>
          <a:ln>
            <a:noFill/>
          </a:ln>
          <a:effectLst>
            <a:outerShdw blurRad="50800" dist="38100" dir="5400000" algn="t" rotWithShape="0">
              <a:prstClr val="black">
                <a:alpha val="40000"/>
              </a:prstClr>
            </a:outerShdw>
          </a:effectLst>
        </p:spPr>
        <p:txBody>
          <a:bodyPr spcFirstLastPara="1" wrap="square" lIns="91425" tIns="91425" rIns="91425" bIns="91425" anchor="t" anchorCtr="0">
            <a:noAutofit/>
          </a:bodyPr>
          <a:lstStyle/>
          <a:p>
            <a:pPr marL="0" lvl="0" indent="0" algn="ctr">
              <a:buNone/>
            </a:pPr>
            <a:r>
              <a:rPr lang="en-US" b="1" dirty="0"/>
              <a:t>Module 2 | Part-1</a:t>
            </a:r>
          </a:p>
          <a:p>
            <a:pPr marL="0" lvl="0" indent="0" algn="ctr" rtl="0">
              <a:lnSpc>
                <a:spcPct val="150000"/>
              </a:lnSpc>
              <a:spcBef>
                <a:spcPts val="600"/>
              </a:spcBef>
              <a:spcAft>
                <a:spcPts val="0"/>
              </a:spcAft>
              <a:buNone/>
            </a:pPr>
            <a:r>
              <a:rPr lang="en" sz="1200" dirty="0"/>
              <a:t>Feature Extraction (Completed)</a:t>
            </a:r>
            <a:endParaRPr sz="1200" dirty="0"/>
          </a:p>
        </p:txBody>
      </p:sp>
      <p:sp>
        <p:nvSpPr>
          <p:cNvPr id="291" name="Google Shape;291;p31"/>
          <p:cNvSpPr txBox="1">
            <a:spLocks noGrp="1"/>
          </p:cNvSpPr>
          <p:nvPr>
            <p:ph type="body" idx="1"/>
          </p:nvPr>
        </p:nvSpPr>
        <p:spPr>
          <a:xfrm>
            <a:off x="1772469" y="2703745"/>
            <a:ext cx="2419800" cy="1101600"/>
          </a:xfrm>
          <a:prstGeom prst="roundRect">
            <a:avLst/>
          </a:prstGeom>
          <a:solidFill>
            <a:schemeClr val="accent1">
              <a:lumMod val="20000"/>
              <a:lumOff val="80000"/>
            </a:schemeClr>
          </a:solidFill>
          <a:ln>
            <a:noFill/>
          </a:ln>
          <a:effectLst>
            <a:outerShdw blurRad="50800" dist="38100" dir="5400000" algn="t" rotWithShape="0">
              <a:prstClr val="black">
                <a:alpha val="40000"/>
              </a:prstClr>
            </a:outerShdw>
          </a:effectLst>
        </p:spPr>
        <p:txBody>
          <a:bodyPr spcFirstLastPara="1" wrap="square" lIns="91425" tIns="91425" rIns="91425" bIns="91425" anchor="t" anchorCtr="0">
            <a:noAutofit/>
          </a:bodyPr>
          <a:lstStyle/>
          <a:p>
            <a:pPr marL="0" lvl="0" indent="0" algn="ctr">
              <a:buNone/>
            </a:pPr>
            <a:r>
              <a:rPr lang="en-US" b="1" dirty="0"/>
              <a:t>Module 1 | Part-2</a:t>
            </a:r>
          </a:p>
          <a:p>
            <a:pPr marL="0" lvl="0" indent="0" algn="ctr" rtl="0">
              <a:spcBef>
                <a:spcPts val="600"/>
              </a:spcBef>
              <a:spcAft>
                <a:spcPts val="0"/>
              </a:spcAft>
              <a:buNone/>
            </a:pPr>
            <a:r>
              <a:rPr lang="en" sz="1200" dirty="0"/>
              <a:t>Data Collection and Organization (Completed)</a:t>
            </a:r>
            <a:endParaRPr sz="1200" dirty="0"/>
          </a:p>
        </p:txBody>
      </p:sp>
      <p:sp>
        <p:nvSpPr>
          <p:cNvPr id="292" name="Google Shape;292;p31"/>
          <p:cNvSpPr txBox="1">
            <a:spLocks noGrp="1"/>
          </p:cNvSpPr>
          <p:nvPr>
            <p:ph type="body" idx="2"/>
          </p:nvPr>
        </p:nvSpPr>
        <p:spPr>
          <a:xfrm>
            <a:off x="4706726" y="2703745"/>
            <a:ext cx="2419800" cy="1101600"/>
          </a:xfrm>
          <a:prstGeom prst="roundRect">
            <a:avLst/>
          </a:prstGeom>
          <a:solidFill>
            <a:srgbClr val="EFF9FF"/>
          </a:solidFill>
          <a:ln>
            <a:noFill/>
          </a:ln>
          <a:effectLst>
            <a:outerShdw blurRad="50800" dist="38100" dir="5400000" algn="t" rotWithShape="0">
              <a:prstClr val="black">
                <a:alpha val="40000"/>
              </a:prstClr>
            </a:outerShdw>
          </a:effectLst>
        </p:spPr>
        <p:txBody>
          <a:bodyPr spcFirstLastPara="1" wrap="square" lIns="91425" tIns="91425" rIns="91425" bIns="91425" anchor="t" anchorCtr="0">
            <a:noAutofit/>
          </a:bodyPr>
          <a:lstStyle/>
          <a:p>
            <a:pPr marL="0" indent="0" algn="ctr">
              <a:lnSpc>
                <a:spcPct val="150000"/>
              </a:lnSpc>
              <a:buNone/>
            </a:pPr>
            <a:r>
              <a:rPr lang="en-US" b="1" dirty="0"/>
              <a:t>Module 2 | Part-2</a:t>
            </a:r>
            <a:endParaRPr b="1" dirty="0"/>
          </a:p>
          <a:p>
            <a:pPr marL="0" lvl="0" indent="0" algn="ctr" rtl="0">
              <a:spcBef>
                <a:spcPts val="600"/>
              </a:spcBef>
              <a:spcAft>
                <a:spcPts val="0"/>
              </a:spcAft>
              <a:buNone/>
            </a:pPr>
            <a:r>
              <a:rPr lang="en" sz="1200" dirty="0"/>
              <a:t>Model Development (In Progress)</a:t>
            </a:r>
            <a:endParaRPr sz="1200" dirty="0"/>
          </a:p>
        </p:txBody>
      </p:sp>
      <p:sp>
        <p:nvSpPr>
          <p:cNvPr id="338" name="Google Shape;338;p3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chemeClr val="accent4"/>
                </a:solidFill>
              </a:rPr>
              <a:t>5.</a:t>
            </a:r>
            <a:endParaRPr sz="6000" dirty="0">
              <a:solidFill>
                <a:schemeClr val="accent4"/>
              </a:solidFill>
            </a:endParaRPr>
          </a:p>
          <a:p>
            <a:pPr marL="0" lvl="0" indent="0" algn="l" rtl="0">
              <a:spcBef>
                <a:spcPts val="0"/>
              </a:spcBef>
              <a:spcAft>
                <a:spcPts val="0"/>
              </a:spcAft>
              <a:buNone/>
            </a:pPr>
            <a:r>
              <a:rPr lang="en" dirty="0"/>
              <a:t>Future Plan</a:t>
            </a:r>
            <a:endParaRPr dirty="0"/>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Tree>
    <p:extLst>
      <p:ext uri="{BB962C8B-B14F-4D97-AF65-F5344CB8AC3E}">
        <p14:creationId xmlns:p14="http://schemas.microsoft.com/office/powerpoint/2010/main" val="41613420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3"/>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Future Milestones</a:t>
            </a:r>
            <a:endParaRPr dirty="0"/>
          </a:p>
        </p:txBody>
      </p:sp>
      <p:sp>
        <p:nvSpPr>
          <p:cNvPr id="171" name="Google Shape;171;p2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grpSp>
        <p:nvGrpSpPr>
          <p:cNvPr id="5" name="Google Shape;1525;p49"/>
          <p:cNvGrpSpPr/>
          <p:nvPr/>
        </p:nvGrpSpPr>
        <p:grpSpPr>
          <a:xfrm>
            <a:off x="544530" y="1253447"/>
            <a:ext cx="8219327" cy="3298005"/>
            <a:chOff x="3866722" y="5594633"/>
            <a:chExt cx="1335415" cy="510557"/>
          </a:xfrm>
        </p:grpSpPr>
        <p:sp>
          <p:nvSpPr>
            <p:cNvPr id="10" name="Google Shape;1529;p49"/>
            <p:cNvSpPr/>
            <p:nvPr/>
          </p:nvSpPr>
          <p:spPr>
            <a:xfrm>
              <a:off x="3866722" y="5594633"/>
              <a:ext cx="236100" cy="235500"/>
            </a:xfrm>
            <a:prstGeom prst="roundRect">
              <a:avLst/>
            </a:prstGeom>
            <a:solidFill>
              <a:schemeClr val="accent6">
                <a:lumMod val="90000"/>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 name="Google Shape;1530;p49"/>
            <p:cNvSpPr/>
            <p:nvPr/>
          </p:nvSpPr>
          <p:spPr>
            <a:xfrm>
              <a:off x="4141467" y="5869690"/>
              <a:ext cx="236100" cy="235500"/>
            </a:xfrm>
            <a:prstGeom prst="roundRect">
              <a:avLst/>
            </a:prstGeom>
            <a:solidFill>
              <a:schemeClr val="accent6">
                <a:lumMod val="75000"/>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 name="Google Shape;1531;p49"/>
            <p:cNvSpPr/>
            <p:nvPr/>
          </p:nvSpPr>
          <p:spPr>
            <a:xfrm>
              <a:off x="4412138" y="5594633"/>
              <a:ext cx="235200" cy="235500"/>
            </a:xfrm>
            <a:prstGeom prst="roundRect">
              <a:avLst/>
            </a:prstGeom>
            <a:solidFill>
              <a:schemeClr val="accent1">
                <a:lumMod val="75000"/>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 name="Google Shape;1532;p49"/>
            <p:cNvSpPr/>
            <p:nvPr/>
          </p:nvSpPr>
          <p:spPr>
            <a:xfrm>
              <a:off x="4691892" y="5869690"/>
              <a:ext cx="235500" cy="235500"/>
            </a:xfrm>
            <a:prstGeom prst="roundRect">
              <a:avLst/>
            </a:prstGeom>
            <a:solidFill>
              <a:schemeClr val="accent1">
                <a:lumMod val="75000"/>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 name="Google Shape;1533;p49"/>
            <p:cNvSpPr/>
            <p:nvPr/>
          </p:nvSpPr>
          <p:spPr>
            <a:xfrm>
              <a:off x="4966637" y="5594633"/>
              <a:ext cx="235500" cy="235500"/>
            </a:xfrm>
            <a:prstGeom prst="roundRect">
              <a:avLst/>
            </a:prstGeom>
            <a:solidFill>
              <a:schemeClr val="accent1">
                <a:lumMod val="50000"/>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1537;p49"/>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 name="Google Shape;1538;p49"/>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 name="Google Shape;1539;p49"/>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1" name="Google Shape;1540;p49"/>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4" name="TextBox 3"/>
          <p:cNvSpPr txBox="1"/>
          <p:nvPr/>
        </p:nvSpPr>
        <p:spPr>
          <a:xfrm>
            <a:off x="544530" y="1789633"/>
            <a:ext cx="1453169" cy="553998"/>
          </a:xfrm>
          <a:prstGeom prst="rect">
            <a:avLst/>
          </a:prstGeom>
          <a:noFill/>
        </p:spPr>
        <p:txBody>
          <a:bodyPr wrap="square" rtlCol="0">
            <a:spAutoFit/>
          </a:bodyPr>
          <a:lstStyle/>
          <a:p>
            <a:pPr algn="ctr"/>
            <a:r>
              <a:rPr lang="en-US" sz="1500" b="1" dirty="0">
                <a:solidFill>
                  <a:schemeClr val="bg1"/>
                </a:solidFill>
              </a:rPr>
              <a:t>Improvement in model</a:t>
            </a:r>
          </a:p>
        </p:txBody>
      </p:sp>
      <p:sp>
        <p:nvSpPr>
          <p:cNvPr id="25" name="TextBox 24"/>
          <p:cNvSpPr txBox="1"/>
          <p:nvPr/>
        </p:nvSpPr>
        <p:spPr>
          <a:xfrm>
            <a:off x="2235554" y="3466358"/>
            <a:ext cx="1453169" cy="784830"/>
          </a:xfrm>
          <a:prstGeom prst="rect">
            <a:avLst/>
          </a:prstGeom>
          <a:noFill/>
        </p:spPr>
        <p:txBody>
          <a:bodyPr wrap="square" rtlCol="0">
            <a:spAutoFit/>
          </a:bodyPr>
          <a:lstStyle/>
          <a:p>
            <a:pPr algn="ctr"/>
            <a:r>
              <a:rPr lang="en-US" sz="1500" b="1" dirty="0">
                <a:solidFill>
                  <a:schemeClr val="bg1"/>
                </a:solidFill>
              </a:rPr>
              <a:t>Report Generation Feature</a:t>
            </a:r>
          </a:p>
        </p:txBody>
      </p:sp>
      <p:sp>
        <p:nvSpPr>
          <p:cNvPr id="26" name="TextBox 25"/>
          <p:cNvSpPr txBox="1"/>
          <p:nvPr/>
        </p:nvSpPr>
        <p:spPr>
          <a:xfrm>
            <a:off x="3901503" y="1663438"/>
            <a:ext cx="1453169" cy="553998"/>
          </a:xfrm>
          <a:prstGeom prst="rect">
            <a:avLst/>
          </a:prstGeom>
          <a:noFill/>
        </p:spPr>
        <p:txBody>
          <a:bodyPr wrap="square" rtlCol="0">
            <a:spAutoFit/>
          </a:bodyPr>
          <a:lstStyle/>
          <a:p>
            <a:pPr algn="ctr"/>
            <a:r>
              <a:rPr lang="en-US" sz="1500" b="1" dirty="0">
                <a:solidFill>
                  <a:schemeClr val="bg1"/>
                </a:solidFill>
              </a:rPr>
              <a:t>Application Development</a:t>
            </a:r>
          </a:p>
        </p:txBody>
      </p:sp>
      <p:sp>
        <p:nvSpPr>
          <p:cNvPr id="27" name="TextBox 26"/>
          <p:cNvSpPr txBox="1"/>
          <p:nvPr/>
        </p:nvSpPr>
        <p:spPr>
          <a:xfrm>
            <a:off x="5619664" y="3605702"/>
            <a:ext cx="1453169" cy="553998"/>
          </a:xfrm>
          <a:prstGeom prst="rect">
            <a:avLst/>
          </a:prstGeom>
          <a:noFill/>
        </p:spPr>
        <p:txBody>
          <a:bodyPr wrap="square" rtlCol="0">
            <a:spAutoFit/>
          </a:bodyPr>
          <a:lstStyle/>
          <a:p>
            <a:pPr algn="ctr"/>
            <a:r>
              <a:rPr lang="en-US" sz="1500" b="1" dirty="0">
                <a:solidFill>
                  <a:schemeClr val="bg1"/>
                </a:solidFill>
              </a:rPr>
              <a:t>Integration &amp; Testing</a:t>
            </a:r>
          </a:p>
        </p:txBody>
      </p:sp>
      <p:sp>
        <p:nvSpPr>
          <p:cNvPr id="28" name="TextBox 27"/>
          <p:cNvSpPr txBox="1"/>
          <p:nvPr/>
        </p:nvSpPr>
        <p:spPr>
          <a:xfrm>
            <a:off x="7196122" y="1794836"/>
            <a:ext cx="1691024" cy="323165"/>
          </a:xfrm>
          <a:prstGeom prst="rect">
            <a:avLst/>
          </a:prstGeom>
          <a:noFill/>
        </p:spPr>
        <p:txBody>
          <a:bodyPr wrap="square" rtlCol="0">
            <a:spAutoFit/>
          </a:bodyPr>
          <a:lstStyle/>
          <a:p>
            <a:pPr algn="ctr"/>
            <a:r>
              <a:rPr lang="en-US" sz="1500" b="1" dirty="0">
                <a:solidFill>
                  <a:schemeClr val="bg1"/>
                </a:solidFill>
              </a:rPr>
              <a:t>Documentation</a:t>
            </a:r>
          </a:p>
        </p:txBody>
      </p:sp>
    </p:spTree>
    <p:extLst>
      <p:ext uri="{BB962C8B-B14F-4D97-AF65-F5344CB8AC3E}">
        <p14:creationId xmlns:p14="http://schemas.microsoft.com/office/powerpoint/2010/main" val="2683716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3"/>
          <p:cNvSpPr txBox="1">
            <a:spLocks noGrp="1"/>
          </p:cNvSpPr>
          <p:nvPr>
            <p:ph type="body" idx="4294967295"/>
          </p:nvPr>
        </p:nvSpPr>
        <p:spPr>
          <a:xfrm>
            <a:off x="495194" y="612577"/>
            <a:ext cx="4101900" cy="2849814"/>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US" b="1" dirty="0">
                <a:solidFill>
                  <a:schemeClr val="accent1"/>
                </a:solidFill>
                <a:highlight>
                  <a:schemeClr val="lt2"/>
                </a:highlight>
                <a:latin typeface="Roboto Slab"/>
                <a:ea typeface="Roboto Slab"/>
                <a:cs typeface="Roboto Slab"/>
                <a:sym typeface="Roboto Slab"/>
              </a:rPr>
              <a:t>Final Deliverable</a:t>
            </a:r>
            <a:endParaRPr b="1" dirty="0">
              <a:solidFill>
                <a:schemeClr val="accent1"/>
              </a:solidFill>
              <a:highlight>
                <a:schemeClr val="lt2"/>
              </a:highlight>
              <a:latin typeface="Roboto Slab"/>
              <a:ea typeface="Roboto Slab"/>
              <a:cs typeface="Roboto Slab"/>
              <a:sym typeface="Roboto Slab"/>
            </a:endParaRPr>
          </a:p>
          <a:p>
            <a:pPr marL="0" lvl="0" indent="0" algn="l" rtl="0">
              <a:spcBef>
                <a:spcPts val="600"/>
              </a:spcBef>
              <a:spcAft>
                <a:spcPts val="0"/>
              </a:spcAft>
              <a:buNone/>
            </a:pPr>
            <a:r>
              <a:rPr lang="en" sz="2400" dirty="0">
                <a:highlight>
                  <a:schemeClr val="lt2"/>
                </a:highlight>
              </a:rPr>
              <a:t>A mobile application which will feature a live recorder that classify emotions on real time audio data. </a:t>
            </a:r>
            <a:endParaRPr sz="2400" dirty="0">
              <a:highlight>
                <a:schemeClr val="lt2"/>
              </a:highlight>
            </a:endParaRPr>
          </a:p>
        </p:txBody>
      </p:sp>
      <p:sp>
        <p:nvSpPr>
          <p:cNvPr id="368" name="Google Shape;368;p3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grpSp>
        <p:nvGrpSpPr>
          <p:cNvPr id="369" name="Google Shape;369;p33"/>
          <p:cNvGrpSpPr/>
          <p:nvPr/>
        </p:nvGrpSpPr>
        <p:grpSpPr>
          <a:xfrm>
            <a:off x="5353200" y="373572"/>
            <a:ext cx="2119546" cy="4396359"/>
            <a:chOff x="2547150" y="238125"/>
            <a:chExt cx="2525675" cy="5238750"/>
          </a:xfrm>
        </p:grpSpPr>
        <p:sp>
          <p:nvSpPr>
            <p:cNvPr id="370" name="Google Shape;370;p33"/>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rotWithShape="1">
          <a:blip r:embed="rId3"/>
          <a:srcRect l="5467" t="1437" r="2397" b="996"/>
          <a:stretch/>
        </p:blipFill>
        <p:spPr>
          <a:xfrm>
            <a:off x="5421417" y="768228"/>
            <a:ext cx="1981538" cy="3599181"/>
          </a:xfrm>
          <a:prstGeom prst="rect">
            <a:avLst/>
          </a:prstGeom>
          <a:ln>
            <a:solidFill>
              <a:schemeClr val="bg1"/>
            </a:solid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8"/>
          <p:cNvSpPr/>
          <p:nvPr/>
        </p:nvSpPr>
        <p:spPr>
          <a:xfrm>
            <a:off x="5725650" y="909615"/>
            <a:ext cx="1875600" cy="18528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8"/>
          <p:cNvSpPr txBox="1">
            <a:spLocks noGrp="1"/>
          </p:cNvSpPr>
          <p:nvPr>
            <p:ph type="ctrTitle" idx="4294967295"/>
          </p:nvPr>
        </p:nvSpPr>
        <p:spPr>
          <a:xfrm>
            <a:off x="336914" y="2767016"/>
            <a:ext cx="4779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8000" b="1" dirty="0"/>
              <a:t>Thank You</a:t>
            </a:r>
            <a:endParaRPr dirty="0">
              <a:solidFill>
                <a:schemeClr val="dk1"/>
              </a:solidFill>
              <a:latin typeface="Source Sans Pro"/>
              <a:ea typeface="Source Sans Pro"/>
              <a:cs typeface="Source Sans Pro"/>
              <a:sym typeface="Arial"/>
            </a:endParaRPr>
          </a:p>
        </p:txBody>
      </p:sp>
      <p:cxnSp>
        <p:nvCxnSpPr>
          <p:cNvPr id="120" name="Google Shape;120;p18"/>
          <p:cNvCxnSpPr/>
          <p:nvPr/>
        </p:nvCxnSpPr>
        <p:spPr>
          <a:xfrm rot="10800000" flipH="1">
            <a:off x="6805299" y="540952"/>
            <a:ext cx="143700" cy="377100"/>
          </a:xfrm>
          <a:prstGeom prst="straightConnector1">
            <a:avLst/>
          </a:prstGeom>
          <a:noFill/>
          <a:ln w="9525" cap="flat" cmpd="sng">
            <a:solidFill>
              <a:srgbClr val="CFD8DC"/>
            </a:solidFill>
            <a:prstDash val="solid"/>
            <a:round/>
            <a:headEnd type="none" w="med" len="med"/>
            <a:tailEnd type="none" w="med" len="med"/>
          </a:ln>
        </p:spPr>
      </p:cxnSp>
      <p:cxnSp>
        <p:nvCxnSpPr>
          <p:cNvPr id="121" name="Google Shape;121;p18"/>
          <p:cNvCxnSpPr/>
          <p:nvPr/>
        </p:nvCxnSpPr>
        <p:spPr>
          <a:xfrm flipH="1">
            <a:off x="7451750" y="1182125"/>
            <a:ext cx="337200" cy="131100"/>
          </a:xfrm>
          <a:prstGeom prst="straightConnector1">
            <a:avLst/>
          </a:prstGeom>
          <a:noFill/>
          <a:ln w="9525" cap="flat" cmpd="sng">
            <a:solidFill>
              <a:srgbClr val="CFD8DC"/>
            </a:solidFill>
            <a:prstDash val="solid"/>
            <a:round/>
            <a:headEnd type="none" w="med" len="med"/>
            <a:tailEnd type="none" w="med" len="med"/>
          </a:ln>
        </p:spPr>
      </p:cxnSp>
      <p:cxnSp>
        <p:nvCxnSpPr>
          <p:cNvPr id="122" name="Google Shape;122;p18"/>
          <p:cNvCxnSpPr>
            <a:endCxn id="117" idx="6"/>
          </p:cNvCxnSpPr>
          <p:nvPr/>
        </p:nvCxnSpPr>
        <p:spPr>
          <a:xfrm rot="10800000">
            <a:off x="7601250" y="1836015"/>
            <a:ext cx="998100" cy="98100"/>
          </a:xfrm>
          <a:prstGeom prst="straightConnector1">
            <a:avLst/>
          </a:prstGeom>
          <a:noFill/>
          <a:ln w="9525" cap="flat" cmpd="sng">
            <a:solidFill>
              <a:srgbClr val="CFD8DC"/>
            </a:solidFill>
            <a:prstDash val="solid"/>
            <a:round/>
            <a:headEnd type="none" w="med" len="med"/>
            <a:tailEnd type="none" w="med" len="med"/>
          </a:ln>
        </p:spPr>
      </p:cxnSp>
      <p:sp>
        <p:nvSpPr>
          <p:cNvPr id="123" name="Google Shape;123;p18"/>
          <p:cNvSpPr/>
          <p:nvPr/>
        </p:nvSpPr>
        <p:spPr>
          <a:xfrm>
            <a:off x="5875408" y="1057537"/>
            <a:ext cx="1576200" cy="1556700"/>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 name="Google Shape;124;p18"/>
          <p:cNvGrpSpPr/>
          <p:nvPr/>
        </p:nvGrpSpPr>
        <p:grpSpPr>
          <a:xfrm>
            <a:off x="6224310" y="1351742"/>
            <a:ext cx="878284" cy="816182"/>
            <a:chOff x="5972700" y="2330200"/>
            <a:chExt cx="411625" cy="387275"/>
          </a:xfrm>
        </p:grpSpPr>
        <p:sp>
          <p:nvSpPr>
            <p:cNvPr id="125" name="Google Shape;125;p18"/>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126" name="Google Shape;126;p18"/>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grpSp>
      <p:sp>
        <p:nvSpPr>
          <p:cNvPr id="127" name="Google Shape;127;p1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255" name="Google Shape;255;p28"/>
          <p:cNvSpPr txBox="1">
            <a:spLocks noGrp="1"/>
          </p:cNvSpPr>
          <p:nvPr>
            <p:ph type="body" idx="1"/>
          </p:nvPr>
        </p:nvSpPr>
        <p:spPr>
          <a:xfrm>
            <a:off x="786150" y="994024"/>
            <a:ext cx="7466100" cy="3335249"/>
          </a:xfrm>
          <a:prstGeom prst="rect">
            <a:avLst/>
          </a:prstGeom>
        </p:spPr>
        <p:txBody>
          <a:bodyPr spcFirstLastPara="1" wrap="square" lIns="91425" tIns="91425" rIns="91425" bIns="91425" anchor="t" anchorCtr="0">
            <a:noAutofit/>
          </a:bodyPr>
          <a:lstStyle/>
          <a:p>
            <a:pPr algn="just">
              <a:buClr>
                <a:schemeClr val="bg1">
                  <a:lumMod val="65000"/>
                </a:schemeClr>
              </a:buClr>
              <a:buSzPct val="100000"/>
            </a:pPr>
            <a:r>
              <a:rPr lang="en-US" sz="1400" dirty="0">
                <a:sym typeface="Arial"/>
              </a:rPr>
              <a:t>Detecting sentiments is one of the most important marketing strategies in today’s world. we could personalize different things for an individual specifically to suit their interest.</a:t>
            </a:r>
          </a:p>
          <a:p>
            <a:pPr algn="just">
              <a:buClr>
                <a:schemeClr val="bg1">
                  <a:lumMod val="65000"/>
                </a:schemeClr>
              </a:buClr>
              <a:buSzPct val="100000"/>
            </a:pPr>
            <a:endParaRPr lang="en-US" sz="1400" dirty="0">
              <a:sym typeface="Arial"/>
            </a:endParaRPr>
          </a:p>
          <a:p>
            <a:pPr algn="just">
              <a:buClr>
                <a:schemeClr val="bg1">
                  <a:lumMod val="65000"/>
                </a:schemeClr>
              </a:buClr>
              <a:buSzPct val="100000"/>
            </a:pPr>
            <a:r>
              <a:rPr lang="en-US" sz="1400" dirty="0">
                <a:sym typeface="Arial"/>
              </a:rPr>
              <a:t>Normally sentiment analysis is done through the text data, but the idea of our project is to extract sentiments from audio data to automate the time-consuming task of assessing human emotions.</a:t>
            </a:r>
          </a:p>
          <a:p>
            <a:pPr marL="76200" indent="0" algn="just">
              <a:buClr>
                <a:schemeClr val="bg1">
                  <a:lumMod val="65000"/>
                </a:schemeClr>
              </a:buClr>
              <a:buSzPct val="100000"/>
              <a:buFont typeface="Source Sans Pro"/>
              <a:buNone/>
            </a:pPr>
            <a:endParaRPr lang="en-US" sz="1400" dirty="0">
              <a:sym typeface="Arial"/>
            </a:endParaRPr>
          </a:p>
          <a:p>
            <a:pPr algn="just">
              <a:buClr>
                <a:schemeClr val="bg1">
                  <a:lumMod val="65000"/>
                </a:schemeClr>
              </a:buClr>
              <a:buSzPct val="100000"/>
            </a:pPr>
            <a:r>
              <a:rPr lang="en-US" sz="1400" dirty="0">
                <a:sym typeface="Arial"/>
              </a:rPr>
              <a:t>We have created a model that takes human audio and gives us comprehensive information on how people behave in different situations.</a:t>
            </a:r>
          </a:p>
          <a:p>
            <a:pPr marL="76200" indent="0" algn="just">
              <a:buClr>
                <a:schemeClr val="bg1">
                  <a:lumMod val="65000"/>
                </a:schemeClr>
              </a:buClr>
              <a:buSzPct val="100000"/>
              <a:buFont typeface="Source Sans Pro"/>
              <a:buNone/>
            </a:pPr>
            <a:endParaRPr lang="en-US" sz="1400" dirty="0">
              <a:sym typeface="Arial"/>
            </a:endParaRPr>
          </a:p>
          <a:p>
            <a:pPr algn="just">
              <a:buClr>
                <a:schemeClr val="bg1">
                  <a:lumMod val="65000"/>
                </a:schemeClr>
              </a:buClr>
              <a:buSzPct val="100000"/>
            </a:pPr>
            <a:r>
              <a:rPr lang="en-US" sz="1400" dirty="0">
                <a:sym typeface="Arial"/>
              </a:rPr>
              <a:t>We will extract not just fundamental prosody elements, but also many voice quality features, and combine them to determine emotions like anger, sadness, and happiness in this study.</a:t>
            </a:r>
          </a:p>
        </p:txBody>
      </p:sp>
      <p:sp>
        <p:nvSpPr>
          <p:cNvPr id="257" name="Google Shape;257;p2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257" name="Google Shape;257;p2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219" y="1428108"/>
            <a:ext cx="6467889" cy="2433126"/>
          </a:xfrm>
          <a:prstGeom prst="rect">
            <a:avLst/>
          </a:prstGeom>
        </p:spPr>
      </p:pic>
    </p:spTree>
    <p:extLst>
      <p:ext uri="{BB962C8B-B14F-4D97-AF65-F5344CB8AC3E}">
        <p14:creationId xmlns:p14="http://schemas.microsoft.com/office/powerpoint/2010/main" val="4124119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chemeClr val="accent4"/>
                </a:solidFill>
              </a:rPr>
              <a:t>2.</a:t>
            </a:r>
            <a:endParaRPr sz="6000" dirty="0">
              <a:solidFill>
                <a:schemeClr val="accent4"/>
              </a:solidFill>
            </a:endParaRPr>
          </a:p>
          <a:p>
            <a:pPr marL="0" lvl="0" indent="0" algn="l" rtl="0">
              <a:spcBef>
                <a:spcPts val="0"/>
              </a:spcBef>
              <a:spcAft>
                <a:spcPts val="0"/>
              </a:spcAft>
              <a:buNone/>
            </a:pPr>
            <a:r>
              <a:rPr lang="en" dirty="0"/>
              <a:t>Project  Background</a:t>
            </a:r>
            <a:endParaRPr dirty="0"/>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1795453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Project Background</a:t>
            </a:r>
            <a:endParaRPr dirty="0"/>
          </a:p>
        </p:txBody>
      </p:sp>
      <p:sp>
        <p:nvSpPr>
          <p:cNvPr id="255" name="Google Shape;255;p28"/>
          <p:cNvSpPr txBox="1">
            <a:spLocks noGrp="1"/>
          </p:cNvSpPr>
          <p:nvPr>
            <p:ph type="body" idx="1"/>
          </p:nvPr>
        </p:nvSpPr>
        <p:spPr>
          <a:xfrm>
            <a:off x="786150" y="1272068"/>
            <a:ext cx="7466100" cy="2664600"/>
          </a:xfrm>
          <a:prstGeom prst="rect">
            <a:avLst/>
          </a:prstGeom>
        </p:spPr>
        <p:txBody>
          <a:bodyPr spcFirstLastPara="1" wrap="square" lIns="91425" tIns="91425" rIns="91425" bIns="91425" anchor="t" anchorCtr="0">
            <a:noAutofit/>
          </a:bodyPr>
          <a:lstStyle/>
          <a:p>
            <a:pPr algn="just">
              <a:buClr>
                <a:schemeClr val="bg1">
                  <a:lumMod val="65000"/>
                </a:schemeClr>
              </a:buClr>
              <a:buSzPct val="100000"/>
            </a:pPr>
            <a:r>
              <a:rPr lang="en-US" sz="1400" dirty="0"/>
              <a:t>Human emotions or behavior can be monitored using the text data i.e. their lexical features extracted from the text, facial expressions.</a:t>
            </a:r>
          </a:p>
          <a:p>
            <a:pPr marL="76200" indent="0" algn="just">
              <a:buClr>
                <a:schemeClr val="bg1">
                  <a:lumMod val="65000"/>
                </a:schemeClr>
              </a:buClr>
              <a:buSzPct val="100000"/>
              <a:buNone/>
            </a:pPr>
            <a:endParaRPr lang="en-US" sz="1400" dirty="0"/>
          </a:p>
          <a:p>
            <a:pPr algn="just">
              <a:buClr>
                <a:schemeClr val="bg1">
                  <a:lumMod val="65000"/>
                </a:schemeClr>
              </a:buClr>
              <a:buSzPct val="100000"/>
            </a:pPr>
            <a:r>
              <a:rPr lang="en-US" sz="1400" dirty="0"/>
              <a:t>If one wants to predict emotions from real-time audio, following the lexical features would necessitate a transcript of the speech, which would necessitate an additional step of text extraction from speech.</a:t>
            </a:r>
          </a:p>
          <a:p>
            <a:pPr algn="just">
              <a:buClr>
                <a:schemeClr val="bg1">
                  <a:lumMod val="65000"/>
                </a:schemeClr>
              </a:buClr>
              <a:buSzPct val="100000"/>
            </a:pPr>
            <a:endParaRPr lang="en-US" sz="1400" dirty="0"/>
          </a:p>
          <a:p>
            <a:pPr algn="just">
              <a:buClr>
                <a:schemeClr val="bg1">
                  <a:lumMod val="65000"/>
                </a:schemeClr>
              </a:buClr>
              <a:buSzPct val="100000"/>
            </a:pPr>
            <a:r>
              <a:rPr lang="en-US" sz="1400" dirty="0"/>
              <a:t>The acoustic feature analysis can be done in real-time for which we only require the audio data to identify the emotions as Features extracted from human vocal data hold immense significance for sentiment analysis which gives insights into their emotional health.</a:t>
            </a:r>
          </a:p>
        </p:txBody>
      </p:sp>
      <p:sp>
        <p:nvSpPr>
          <p:cNvPr id="257" name="Google Shape;257;p2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1304724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0"/>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WorkFlow</a:t>
            </a:r>
            <a:endParaRPr dirty="0"/>
          </a:p>
        </p:txBody>
      </p:sp>
      <p:sp>
        <p:nvSpPr>
          <p:cNvPr id="468" name="Google Shape;468;p4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469" name="Google Shape;469;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0" name="Google Shape;470;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471" name="Google Shape;471;p40"/>
          <p:cNvGrpSpPr/>
          <p:nvPr/>
        </p:nvGrpSpPr>
        <p:grpSpPr>
          <a:xfrm>
            <a:off x="1786339" y="1703401"/>
            <a:ext cx="473400" cy="473400"/>
            <a:chOff x="1786339" y="1703401"/>
            <a:chExt cx="473400" cy="473400"/>
          </a:xfrm>
        </p:grpSpPr>
        <p:sp>
          <p:nvSpPr>
            <p:cNvPr id="472" name="Google Shape;472;p40"/>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0"/>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1</a:t>
              </a:r>
              <a:endParaRPr sz="600">
                <a:solidFill>
                  <a:schemeClr val="dk2"/>
                </a:solidFill>
                <a:latin typeface="Source Sans Pro"/>
                <a:ea typeface="Source Sans Pro"/>
                <a:cs typeface="Source Sans Pro"/>
                <a:sym typeface="Source Sans Pro"/>
              </a:endParaRPr>
            </a:p>
          </p:txBody>
        </p:sp>
      </p:grpSp>
      <p:grpSp>
        <p:nvGrpSpPr>
          <p:cNvPr id="474" name="Google Shape;474;p40"/>
          <p:cNvGrpSpPr/>
          <p:nvPr/>
        </p:nvGrpSpPr>
        <p:grpSpPr>
          <a:xfrm>
            <a:off x="3814414" y="1703401"/>
            <a:ext cx="473400" cy="473400"/>
            <a:chOff x="3814414" y="1703401"/>
            <a:chExt cx="473400" cy="473400"/>
          </a:xfrm>
        </p:grpSpPr>
        <p:sp>
          <p:nvSpPr>
            <p:cNvPr id="475" name="Google Shape;475;p40"/>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0"/>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3</a:t>
              </a:r>
              <a:endParaRPr sz="600">
                <a:solidFill>
                  <a:schemeClr val="dk2"/>
                </a:solidFill>
                <a:latin typeface="Source Sans Pro"/>
                <a:ea typeface="Source Sans Pro"/>
                <a:cs typeface="Source Sans Pro"/>
                <a:sym typeface="Source Sans Pro"/>
              </a:endParaRPr>
            </a:p>
          </p:txBody>
        </p:sp>
      </p:grpSp>
      <p:grpSp>
        <p:nvGrpSpPr>
          <p:cNvPr id="477" name="Google Shape;477;p40"/>
          <p:cNvGrpSpPr/>
          <p:nvPr/>
        </p:nvGrpSpPr>
        <p:grpSpPr>
          <a:xfrm>
            <a:off x="5842489" y="1703401"/>
            <a:ext cx="473400" cy="473400"/>
            <a:chOff x="5842489" y="1703401"/>
            <a:chExt cx="473400" cy="473400"/>
          </a:xfrm>
        </p:grpSpPr>
        <p:sp>
          <p:nvSpPr>
            <p:cNvPr id="478" name="Google Shape;478;p40"/>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0"/>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5</a:t>
              </a:r>
              <a:endParaRPr sz="600">
                <a:solidFill>
                  <a:schemeClr val="dk2"/>
                </a:solidFill>
                <a:latin typeface="Source Sans Pro"/>
                <a:ea typeface="Source Sans Pro"/>
                <a:cs typeface="Source Sans Pro"/>
                <a:sym typeface="Source Sans Pro"/>
              </a:endParaRPr>
            </a:p>
          </p:txBody>
        </p:sp>
      </p:grpSp>
      <p:grpSp>
        <p:nvGrpSpPr>
          <p:cNvPr id="480" name="Google Shape;480;p40"/>
          <p:cNvGrpSpPr/>
          <p:nvPr/>
        </p:nvGrpSpPr>
        <p:grpSpPr>
          <a:xfrm>
            <a:off x="6880814" y="3576300"/>
            <a:ext cx="473400" cy="473400"/>
            <a:chOff x="6880814" y="3576300"/>
            <a:chExt cx="473400" cy="473400"/>
          </a:xfrm>
        </p:grpSpPr>
        <p:sp>
          <p:nvSpPr>
            <p:cNvPr id="481" name="Google Shape;481;p40"/>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0"/>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6</a:t>
              </a:r>
              <a:endParaRPr sz="600">
                <a:solidFill>
                  <a:schemeClr val="dk2"/>
                </a:solidFill>
                <a:latin typeface="Source Sans Pro"/>
                <a:ea typeface="Source Sans Pro"/>
                <a:cs typeface="Source Sans Pro"/>
                <a:sym typeface="Source Sans Pro"/>
              </a:endParaRPr>
            </a:p>
          </p:txBody>
        </p:sp>
      </p:grpSp>
      <p:grpSp>
        <p:nvGrpSpPr>
          <p:cNvPr id="483" name="Google Shape;483;p40"/>
          <p:cNvGrpSpPr/>
          <p:nvPr/>
        </p:nvGrpSpPr>
        <p:grpSpPr>
          <a:xfrm>
            <a:off x="4852739" y="3576300"/>
            <a:ext cx="473400" cy="473400"/>
            <a:chOff x="4852739" y="3576300"/>
            <a:chExt cx="473400" cy="473400"/>
          </a:xfrm>
        </p:grpSpPr>
        <p:sp>
          <p:nvSpPr>
            <p:cNvPr id="484" name="Google Shape;484;p40"/>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0"/>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4</a:t>
              </a:r>
              <a:endParaRPr sz="600">
                <a:solidFill>
                  <a:schemeClr val="dk2"/>
                </a:solidFill>
                <a:latin typeface="Source Sans Pro"/>
                <a:ea typeface="Source Sans Pro"/>
                <a:cs typeface="Source Sans Pro"/>
                <a:sym typeface="Source Sans Pro"/>
              </a:endParaRPr>
            </a:p>
          </p:txBody>
        </p:sp>
      </p:grpSp>
      <p:grpSp>
        <p:nvGrpSpPr>
          <p:cNvPr id="486" name="Google Shape;486;p40"/>
          <p:cNvGrpSpPr/>
          <p:nvPr/>
        </p:nvGrpSpPr>
        <p:grpSpPr>
          <a:xfrm>
            <a:off x="2824664" y="3576300"/>
            <a:ext cx="473400" cy="473400"/>
            <a:chOff x="2824664" y="3576300"/>
            <a:chExt cx="473400" cy="473400"/>
          </a:xfrm>
        </p:grpSpPr>
        <p:sp>
          <p:nvSpPr>
            <p:cNvPr id="487" name="Google Shape;487;p40"/>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0"/>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2</a:t>
              </a:r>
              <a:endParaRPr sz="600">
                <a:solidFill>
                  <a:schemeClr val="dk2"/>
                </a:solidFill>
                <a:latin typeface="Source Sans Pro"/>
                <a:ea typeface="Source Sans Pro"/>
                <a:cs typeface="Source Sans Pro"/>
                <a:sym typeface="Source Sans Pro"/>
              </a:endParaRPr>
            </a:p>
          </p:txBody>
        </p:sp>
      </p:grpSp>
      <p:sp>
        <p:nvSpPr>
          <p:cNvPr id="489" name="Google Shape;489;p40"/>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b="1" dirty="0">
                <a:solidFill>
                  <a:schemeClr val="dk2"/>
                </a:solidFill>
                <a:latin typeface="Source Sans Pro"/>
                <a:ea typeface="Source Sans Pro"/>
                <a:cs typeface="Source Sans Pro"/>
                <a:sym typeface="Source Sans Pro"/>
              </a:rPr>
              <a:t>Research </a:t>
            </a:r>
            <a:endParaRPr b="1" dirty="0">
              <a:solidFill>
                <a:schemeClr val="dk2"/>
              </a:solidFill>
              <a:latin typeface="Source Sans Pro"/>
              <a:ea typeface="Source Sans Pro"/>
              <a:cs typeface="Source Sans Pro"/>
              <a:sym typeface="Source Sans Pro"/>
            </a:endParaRPr>
          </a:p>
        </p:txBody>
      </p:sp>
      <p:sp>
        <p:nvSpPr>
          <p:cNvPr id="490" name="Google Shape;490;p40"/>
          <p:cNvSpPr txBox="1"/>
          <p:nvPr/>
        </p:nvSpPr>
        <p:spPr>
          <a:xfrm>
            <a:off x="3377205"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b="1" dirty="0">
                <a:solidFill>
                  <a:schemeClr val="dk2"/>
                </a:solidFill>
                <a:latin typeface="Source Sans Pro"/>
                <a:ea typeface="Source Sans Pro"/>
                <a:cs typeface="Source Sans Pro"/>
                <a:sym typeface="Source Sans Pro"/>
              </a:rPr>
              <a:t>Data Augmentation</a:t>
            </a:r>
          </a:p>
        </p:txBody>
      </p:sp>
      <p:sp>
        <p:nvSpPr>
          <p:cNvPr id="491" name="Google Shape;491;p40"/>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b="1" dirty="0">
                <a:solidFill>
                  <a:schemeClr val="dk2"/>
                </a:solidFill>
                <a:latin typeface="Source Sans Pro"/>
                <a:ea typeface="Source Sans Pro"/>
                <a:cs typeface="Source Sans Pro"/>
                <a:sym typeface="Source Sans Pro"/>
              </a:rPr>
              <a:t>Data</a:t>
            </a:r>
          </a:p>
          <a:p>
            <a:pPr marL="0" marR="0" lvl="0" indent="0" algn="ctr" rtl="0">
              <a:lnSpc>
                <a:spcPct val="100000"/>
              </a:lnSpc>
              <a:spcBef>
                <a:spcPts val="0"/>
              </a:spcBef>
              <a:spcAft>
                <a:spcPts val="0"/>
              </a:spcAft>
              <a:buNone/>
            </a:pPr>
            <a:r>
              <a:rPr lang="en-US" b="1" dirty="0">
                <a:solidFill>
                  <a:schemeClr val="dk2"/>
                </a:solidFill>
                <a:latin typeface="Source Sans Pro"/>
                <a:ea typeface="Source Sans Pro"/>
                <a:cs typeface="Source Sans Pro"/>
                <a:sym typeface="Source Sans Pro"/>
              </a:rPr>
              <a:t>Preparation</a:t>
            </a:r>
          </a:p>
        </p:txBody>
      </p:sp>
      <p:sp>
        <p:nvSpPr>
          <p:cNvPr id="492" name="Google Shape;492;p40"/>
          <p:cNvSpPr txBox="1"/>
          <p:nvPr/>
        </p:nvSpPr>
        <p:spPr>
          <a:xfrm>
            <a:off x="2345469" y="4063600"/>
            <a:ext cx="1565889"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b="1" dirty="0">
                <a:solidFill>
                  <a:schemeClr val="dk2"/>
                </a:solidFill>
                <a:latin typeface="Source Sans Pro"/>
                <a:ea typeface="Source Sans Pro"/>
                <a:cs typeface="Source Sans Pro"/>
                <a:sym typeface="Source Sans Pro"/>
              </a:rPr>
              <a:t>Data Collection</a:t>
            </a:r>
          </a:p>
          <a:p>
            <a:pPr marL="0" marR="0" lvl="0" indent="0" algn="ctr" rtl="0">
              <a:lnSpc>
                <a:spcPct val="100000"/>
              </a:lnSpc>
              <a:spcBef>
                <a:spcPts val="0"/>
              </a:spcBef>
              <a:spcAft>
                <a:spcPts val="0"/>
              </a:spcAft>
              <a:buNone/>
            </a:pPr>
            <a:r>
              <a:rPr lang="en" b="1" dirty="0">
                <a:solidFill>
                  <a:schemeClr val="dk2"/>
                </a:solidFill>
                <a:latin typeface="Source Sans Pro"/>
                <a:ea typeface="Source Sans Pro"/>
                <a:cs typeface="Source Sans Pro"/>
                <a:sym typeface="Source Sans Pro"/>
              </a:rPr>
              <a:t>&amp; Preprocessing</a:t>
            </a:r>
            <a:endParaRPr b="1" dirty="0">
              <a:solidFill>
                <a:schemeClr val="dk2"/>
              </a:solidFill>
              <a:latin typeface="Source Sans Pro"/>
              <a:ea typeface="Source Sans Pro"/>
              <a:cs typeface="Source Sans Pro"/>
              <a:sym typeface="Source Sans Pro"/>
            </a:endParaRPr>
          </a:p>
        </p:txBody>
      </p:sp>
      <p:sp>
        <p:nvSpPr>
          <p:cNvPr id="493" name="Google Shape;493;p40"/>
          <p:cNvSpPr txBox="1"/>
          <p:nvPr/>
        </p:nvSpPr>
        <p:spPr>
          <a:xfrm>
            <a:off x="4446255" y="4063600"/>
            <a:ext cx="1396234"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b="1" dirty="0">
                <a:solidFill>
                  <a:schemeClr val="dk2"/>
                </a:solidFill>
                <a:latin typeface="Source Sans Pro"/>
                <a:ea typeface="Source Sans Pro"/>
                <a:cs typeface="Source Sans Pro"/>
                <a:sym typeface="Source Sans Pro"/>
              </a:rPr>
              <a:t>Feature Extraction</a:t>
            </a:r>
          </a:p>
        </p:txBody>
      </p:sp>
      <p:sp>
        <p:nvSpPr>
          <p:cNvPr id="494" name="Google Shape;494;p40"/>
          <p:cNvSpPr txBox="1"/>
          <p:nvPr/>
        </p:nvSpPr>
        <p:spPr>
          <a:xfrm>
            <a:off x="6242806" y="4063600"/>
            <a:ext cx="1883515"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b="1" dirty="0">
                <a:solidFill>
                  <a:schemeClr val="dk2"/>
                </a:solidFill>
                <a:latin typeface="Source Sans Pro"/>
                <a:ea typeface="Source Sans Pro"/>
                <a:cs typeface="Source Sans Pro"/>
                <a:sym typeface="Source Sans Pro"/>
              </a:rPr>
              <a:t>Model Development and Testing</a:t>
            </a:r>
            <a:endParaRPr b="1" dirty="0">
              <a:solidFill>
                <a:schemeClr val="dk2"/>
              </a:solidFill>
              <a:latin typeface="Source Sans Pro"/>
              <a:ea typeface="Source Sans Pro"/>
              <a:cs typeface="Source Sans Pro"/>
              <a:sym typeface="Source Sans Pr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45"/>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Task Division</a:t>
            </a:r>
            <a:endParaRPr dirty="0"/>
          </a:p>
        </p:txBody>
      </p:sp>
      <p:sp>
        <p:nvSpPr>
          <p:cNvPr id="600" name="Google Shape;600;p4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pic>
        <p:nvPicPr>
          <p:cNvPr id="601" name="Google Shape;601;p45"/>
          <p:cNvPicPr preferRelativeResize="0"/>
          <p:nvPr/>
        </p:nvPicPr>
        <p:blipFill rotWithShape="1">
          <a:blip r:embed="rId3">
            <a:extLst>
              <a:ext uri="{28A0092B-C50C-407E-A947-70E740481C1C}">
                <a14:useLocalDpi xmlns:a14="http://schemas.microsoft.com/office/drawing/2010/main" val="0"/>
              </a:ext>
            </a:extLst>
          </a:blip>
          <a:srcRect l="16983" t="4876" r="4175" b="2554"/>
          <a:stretch/>
        </p:blipFill>
        <p:spPr>
          <a:xfrm>
            <a:off x="855300" y="1105854"/>
            <a:ext cx="1490472" cy="1489200"/>
          </a:xfrm>
          <a:prstGeom prst="ellipse">
            <a:avLst/>
          </a:prstGeom>
          <a:noFill/>
          <a:ln>
            <a:noFill/>
          </a:ln>
        </p:spPr>
      </p:pic>
      <p:sp>
        <p:nvSpPr>
          <p:cNvPr id="602" name="Google Shape;602;p45"/>
          <p:cNvSpPr txBox="1"/>
          <p:nvPr/>
        </p:nvSpPr>
        <p:spPr>
          <a:xfrm>
            <a:off x="855300" y="2740198"/>
            <a:ext cx="1489200" cy="1030417"/>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000" b="1" dirty="0">
                <a:solidFill>
                  <a:schemeClr val="dk1"/>
                </a:solidFill>
                <a:latin typeface="Source Sans Pro"/>
                <a:ea typeface="Source Sans Pro"/>
                <a:cs typeface="Source Sans Pro"/>
                <a:sym typeface="Source Sans Pro"/>
              </a:rPr>
              <a:t>Aiman Nisar</a:t>
            </a:r>
            <a:br>
              <a:rPr lang="en" sz="2400" dirty="0">
                <a:latin typeface="Source Sans Pro"/>
                <a:ea typeface="Source Sans Pro"/>
                <a:cs typeface="Source Sans Pro"/>
                <a:sym typeface="Source Sans Pro"/>
              </a:rPr>
            </a:br>
            <a:r>
              <a:rPr lang="en-US" dirty="0">
                <a:solidFill>
                  <a:schemeClr val="dk2"/>
                </a:solidFill>
                <a:latin typeface="Source Sans Pro"/>
                <a:ea typeface="Source Sans Pro"/>
                <a:cs typeface="Source Sans Pro"/>
                <a:sym typeface="Source Sans Pro"/>
              </a:rPr>
              <a:t>Data Collection, EDA and Data Augmentation </a:t>
            </a:r>
            <a:endParaRPr dirty="0">
              <a:latin typeface="Source Sans Pro"/>
              <a:ea typeface="Source Sans Pro"/>
              <a:cs typeface="Source Sans Pro"/>
              <a:sym typeface="Source Sans Pro"/>
            </a:endParaRPr>
          </a:p>
          <a:p>
            <a:pPr marL="0" lvl="0" indent="0" algn="ctr" rtl="0">
              <a:spcBef>
                <a:spcPts val="400"/>
              </a:spcBef>
              <a:spcAft>
                <a:spcPts val="400"/>
              </a:spcAft>
              <a:buNone/>
            </a:pPr>
            <a:endParaRPr sz="2400" dirty="0">
              <a:latin typeface="Source Sans Pro"/>
              <a:ea typeface="Source Sans Pro"/>
              <a:cs typeface="Source Sans Pro"/>
              <a:sym typeface="Source Sans Pro"/>
            </a:endParaRPr>
          </a:p>
        </p:txBody>
      </p:sp>
      <p:pic>
        <p:nvPicPr>
          <p:cNvPr id="603" name="Google Shape;603;p45"/>
          <p:cNvPicPr preferRelativeResize="0"/>
          <p:nvPr/>
        </p:nvPicPr>
        <p:blipFill rotWithShape="1">
          <a:blip r:embed="rId4">
            <a:extLst>
              <a:ext uri="{28A0092B-C50C-407E-A947-70E740481C1C}">
                <a14:useLocalDpi xmlns:a14="http://schemas.microsoft.com/office/drawing/2010/main" val="0"/>
              </a:ext>
            </a:extLst>
          </a:blip>
          <a:srcRect l="16175" t="18699" r="18703" b="1654"/>
          <a:stretch/>
        </p:blipFill>
        <p:spPr>
          <a:xfrm>
            <a:off x="2840050" y="1108612"/>
            <a:ext cx="1489200" cy="1490472"/>
          </a:xfrm>
          <a:prstGeom prst="ellipse">
            <a:avLst/>
          </a:prstGeom>
          <a:noFill/>
          <a:ln>
            <a:noFill/>
          </a:ln>
        </p:spPr>
      </p:pic>
      <p:sp>
        <p:nvSpPr>
          <p:cNvPr id="604" name="Google Shape;604;p45"/>
          <p:cNvSpPr txBox="1"/>
          <p:nvPr/>
        </p:nvSpPr>
        <p:spPr>
          <a:xfrm>
            <a:off x="2840050" y="2740199"/>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dirty="0">
                <a:solidFill>
                  <a:schemeClr val="dk1"/>
                </a:solidFill>
                <a:latin typeface="Source Sans Pro"/>
                <a:ea typeface="Source Sans Pro"/>
                <a:cs typeface="Source Sans Pro"/>
                <a:sym typeface="Source Sans Pro"/>
              </a:rPr>
              <a:t>Sukaina Asad</a:t>
            </a:r>
            <a:br>
              <a:rPr lang="en" dirty="0">
                <a:latin typeface="Source Sans Pro"/>
                <a:ea typeface="Source Sans Pro"/>
                <a:cs typeface="Source Sans Pro"/>
                <a:sym typeface="Source Sans Pro"/>
              </a:rPr>
            </a:br>
            <a:r>
              <a:rPr lang="en-US" dirty="0">
                <a:solidFill>
                  <a:schemeClr val="dk2"/>
                </a:solidFill>
                <a:latin typeface="Source Sans Pro"/>
                <a:ea typeface="Source Sans Pro"/>
                <a:cs typeface="Source Sans Pro"/>
                <a:sym typeface="Source Sans Pro"/>
              </a:rPr>
              <a:t>Feature Extraction and Data Augmentation</a:t>
            </a:r>
            <a:endParaRPr dirty="0">
              <a:latin typeface="Source Sans Pro"/>
              <a:ea typeface="Source Sans Pro"/>
              <a:cs typeface="Source Sans Pro"/>
              <a:sym typeface="Source Sans Pro"/>
            </a:endParaRPr>
          </a:p>
          <a:p>
            <a:pPr marL="0" lvl="0" indent="0" algn="ctr" rtl="0">
              <a:spcBef>
                <a:spcPts val="400"/>
              </a:spcBef>
              <a:spcAft>
                <a:spcPts val="400"/>
              </a:spcAft>
              <a:buNone/>
            </a:pPr>
            <a:endParaRPr dirty="0">
              <a:latin typeface="Source Sans Pro"/>
              <a:ea typeface="Source Sans Pro"/>
              <a:cs typeface="Source Sans Pro"/>
              <a:sym typeface="Source Sans Pro"/>
            </a:endParaRPr>
          </a:p>
        </p:txBody>
      </p:sp>
      <p:pic>
        <p:nvPicPr>
          <p:cNvPr id="605" name="Google Shape;605;p45"/>
          <p:cNvPicPr preferRelativeResize="0"/>
          <p:nvPr/>
        </p:nvPicPr>
        <p:blipFill rotWithShape="1">
          <a:blip r:embed="rId5">
            <a:extLst>
              <a:ext uri="{28A0092B-C50C-407E-A947-70E740481C1C}">
                <a14:useLocalDpi xmlns:a14="http://schemas.microsoft.com/office/drawing/2010/main" val="0"/>
              </a:ext>
            </a:extLst>
          </a:blip>
          <a:srcRect l="7228" t="1350" r="2492" b="8689"/>
          <a:stretch/>
        </p:blipFill>
        <p:spPr>
          <a:xfrm>
            <a:off x="4824800" y="1142238"/>
            <a:ext cx="1489200" cy="1489200"/>
          </a:xfrm>
          <a:prstGeom prst="ellipse">
            <a:avLst/>
          </a:prstGeom>
          <a:noFill/>
          <a:ln>
            <a:noFill/>
          </a:ln>
        </p:spPr>
      </p:pic>
      <p:sp>
        <p:nvSpPr>
          <p:cNvPr id="606" name="Google Shape;606;p45"/>
          <p:cNvSpPr txBox="1"/>
          <p:nvPr/>
        </p:nvSpPr>
        <p:spPr>
          <a:xfrm>
            <a:off x="4824799" y="2775457"/>
            <a:ext cx="1668467"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600" b="1" dirty="0">
                <a:solidFill>
                  <a:schemeClr val="dk1"/>
                </a:solidFill>
                <a:latin typeface="Source Sans Pro"/>
                <a:ea typeface="Source Sans Pro"/>
                <a:cs typeface="Source Sans Pro"/>
                <a:sym typeface="Source Sans Pro"/>
              </a:rPr>
              <a:t>Shehroz Waseem</a:t>
            </a:r>
            <a:br>
              <a:rPr lang="en" dirty="0">
                <a:latin typeface="Source Sans Pro"/>
                <a:ea typeface="Source Sans Pro"/>
                <a:cs typeface="Source Sans Pro"/>
                <a:sym typeface="Source Sans Pro"/>
              </a:rPr>
            </a:br>
            <a:r>
              <a:rPr lang="en-US" dirty="0">
                <a:solidFill>
                  <a:schemeClr val="dk2"/>
                </a:solidFill>
                <a:latin typeface="Source Sans Pro"/>
                <a:ea typeface="Source Sans Pro"/>
                <a:cs typeface="Source Sans Pro"/>
                <a:sym typeface="Source Sans Pro"/>
              </a:rPr>
              <a:t>Data Preparation, Model R&amp;D and Result Analysis</a:t>
            </a:r>
            <a:endParaRPr dirty="0">
              <a:latin typeface="Source Sans Pro"/>
              <a:ea typeface="Source Sans Pro"/>
              <a:cs typeface="Source Sans Pro"/>
              <a:sym typeface="Source Sans Pro"/>
            </a:endParaRPr>
          </a:p>
          <a:p>
            <a:pPr marL="0" lvl="0" indent="0" algn="ctr" rtl="0">
              <a:spcBef>
                <a:spcPts val="400"/>
              </a:spcBef>
              <a:spcAft>
                <a:spcPts val="400"/>
              </a:spcAft>
              <a:buNone/>
            </a:pPr>
            <a:endParaRPr dirty="0">
              <a:latin typeface="Source Sans Pro"/>
              <a:ea typeface="Source Sans Pro"/>
              <a:cs typeface="Source Sans Pro"/>
              <a:sym typeface="Source Sans Pro"/>
            </a:endParaRPr>
          </a:p>
        </p:txBody>
      </p:sp>
      <p:pic>
        <p:nvPicPr>
          <p:cNvPr id="607" name="Google Shape;607;p45"/>
          <p:cNvPicPr preferRelativeResize="0"/>
          <p:nvPr/>
        </p:nvPicPr>
        <p:blipFill rotWithShape="1">
          <a:blip r:embed="rId6">
            <a:extLst>
              <a:ext uri="{28A0092B-C50C-407E-A947-70E740481C1C}">
                <a14:useLocalDpi xmlns:a14="http://schemas.microsoft.com/office/drawing/2010/main" val="0"/>
              </a:ext>
            </a:extLst>
          </a:blip>
          <a:srcRect l="18971" t="6771" r="12822" b="15544"/>
          <a:stretch/>
        </p:blipFill>
        <p:spPr>
          <a:xfrm>
            <a:off x="6799500" y="1105854"/>
            <a:ext cx="1489200" cy="1489200"/>
          </a:xfrm>
          <a:prstGeom prst="ellipse">
            <a:avLst/>
          </a:prstGeom>
          <a:noFill/>
          <a:ln>
            <a:noFill/>
          </a:ln>
        </p:spPr>
      </p:pic>
      <p:sp>
        <p:nvSpPr>
          <p:cNvPr id="608" name="Google Shape;608;p45"/>
          <p:cNvSpPr txBox="1"/>
          <p:nvPr/>
        </p:nvSpPr>
        <p:spPr>
          <a:xfrm>
            <a:off x="6809550" y="2775457"/>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600" b="1" dirty="0">
                <a:solidFill>
                  <a:schemeClr val="dk1"/>
                </a:solidFill>
                <a:latin typeface="Source Sans Pro"/>
                <a:ea typeface="Source Sans Pro"/>
                <a:cs typeface="Source Sans Pro"/>
                <a:sym typeface="Source Sans Pro"/>
              </a:rPr>
              <a:t>Abaad Murtaza</a:t>
            </a:r>
            <a:br>
              <a:rPr lang="en" dirty="0">
                <a:latin typeface="Source Sans Pro"/>
                <a:ea typeface="Source Sans Pro"/>
                <a:cs typeface="Source Sans Pro"/>
                <a:sym typeface="Source Sans Pro"/>
              </a:rPr>
            </a:br>
            <a:r>
              <a:rPr lang="en-US" dirty="0">
                <a:solidFill>
                  <a:schemeClr val="dk2"/>
                </a:solidFill>
                <a:latin typeface="Source Sans Pro"/>
                <a:ea typeface="Source Sans Pro"/>
                <a:cs typeface="Source Sans Pro"/>
                <a:sym typeface="Source Sans Pro"/>
              </a:rPr>
              <a:t>Model R&amp;D , Hyper parameter Tuning and Result Analysis</a:t>
            </a:r>
            <a:endParaRPr dirty="0">
              <a:latin typeface="Source Sans Pro"/>
              <a:ea typeface="Source Sans Pro"/>
              <a:cs typeface="Source Sans Pro"/>
              <a:sym typeface="Source Sans Pr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chemeClr val="accent4"/>
                </a:solidFill>
              </a:rPr>
              <a:t>3.</a:t>
            </a:r>
            <a:endParaRPr sz="6000" dirty="0">
              <a:solidFill>
                <a:schemeClr val="accent4"/>
              </a:solidFill>
            </a:endParaRPr>
          </a:p>
          <a:p>
            <a:pPr marL="0" lvl="0" indent="0" algn="l" rtl="0">
              <a:spcBef>
                <a:spcPts val="0"/>
              </a:spcBef>
              <a:spcAft>
                <a:spcPts val="0"/>
              </a:spcAft>
              <a:buNone/>
            </a:pPr>
            <a:r>
              <a:rPr lang="en" dirty="0"/>
              <a:t>Project  Overview</a:t>
            </a:r>
            <a:endParaRPr dirty="0"/>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4029205739"/>
      </p:ext>
    </p:extLst>
  </p:cSld>
  <p:clrMapOvr>
    <a:masterClrMapping/>
  </p:clrMapOvr>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403</TotalTime>
  <Words>1251</Words>
  <Application>Microsoft Office PowerPoint</Application>
  <PresentationFormat>On-screen Show (16:9)</PresentationFormat>
  <Paragraphs>190</Paragraphs>
  <Slides>26</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Roboto Slab</vt:lpstr>
      <vt:lpstr>Source Sans Pro</vt:lpstr>
      <vt:lpstr>Calibri</vt:lpstr>
      <vt:lpstr>Arial</vt:lpstr>
      <vt:lpstr>Cordelia template</vt:lpstr>
      <vt:lpstr>Behavioral Monitoring Using Vocal Sentiment Analysis</vt:lpstr>
      <vt:lpstr>1. Introduction</vt:lpstr>
      <vt:lpstr>Introduction</vt:lpstr>
      <vt:lpstr>Introduction</vt:lpstr>
      <vt:lpstr>2. Project  Background</vt:lpstr>
      <vt:lpstr>Project Background</vt:lpstr>
      <vt:lpstr>WorkFlow</vt:lpstr>
      <vt:lpstr>Task Division</vt:lpstr>
      <vt:lpstr>3. Project  Overview</vt:lpstr>
      <vt:lpstr>Flow Chart</vt:lpstr>
      <vt:lpstr>Data Collection and Peprocessing</vt:lpstr>
      <vt:lpstr>Data Augmentation</vt:lpstr>
      <vt:lpstr>Feature Extraction</vt:lpstr>
      <vt:lpstr>Data Preparation</vt:lpstr>
      <vt:lpstr>Model Development</vt:lpstr>
      <vt:lpstr>Model Development</vt:lpstr>
      <vt:lpstr>Training and Testing</vt:lpstr>
      <vt:lpstr>Challenges Faced</vt:lpstr>
      <vt:lpstr>Challenges Faced</vt:lpstr>
      <vt:lpstr>4. Milestone Summary</vt:lpstr>
      <vt:lpstr>Timeline</vt:lpstr>
      <vt:lpstr>Achieved Milestones</vt:lpstr>
      <vt:lpstr>5. Future Plan</vt:lpstr>
      <vt:lpstr>Future Milestones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Behavioral Monitoring Using Vocal Sentiment Analysis</dc:title>
  <dc:creator>Admin</dc:creator>
  <cp:lastModifiedBy>Shehroz Waseem</cp:lastModifiedBy>
  <cp:revision>39</cp:revision>
  <dcterms:modified xsi:type="dcterms:W3CDTF">2022-03-19T17:34:51Z</dcterms:modified>
</cp:coreProperties>
</file>